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374" r:id="rId2"/>
    <p:sldId id="256" r:id="rId3"/>
    <p:sldId id="258" r:id="rId4"/>
    <p:sldId id="259" r:id="rId5"/>
    <p:sldId id="261" r:id="rId6"/>
    <p:sldId id="262" r:id="rId7"/>
    <p:sldId id="263" r:id="rId8"/>
    <p:sldId id="309" r:id="rId9"/>
    <p:sldId id="325" r:id="rId10"/>
    <p:sldId id="326" r:id="rId11"/>
    <p:sldId id="312" r:id="rId12"/>
    <p:sldId id="329" r:id="rId13"/>
    <p:sldId id="294" r:id="rId14"/>
    <p:sldId id="295" r:id="rId15"/>
    <p:sldId id="296" r:id="rId16"/>
    <p:sldId id="299" r:id="rId17"/>
    <p:sldId id="306" r:id="rId18"/>
    <p:sldId id="265" r:id="rId19"/>
    <p:sldId id="380" r:id="rId20"/>
    <p:sldId id="305" r:id="rId21"/>
    <p:sldId id="381" r:id="rId22"/>
    <p:sldId id="266" r:id="rId23"/>
    <p:sldId id="368" r:id="rId24"/>
    <p:sldId id="366" r:id="rId25"/>
    <p:sldId id="367" r:id="rId26"/>
    <p:sldId id="383" r:id="rId27"/>
    <p:sldId id="354" r:id="rId28"/>
    <p:sldId id="361" r:id="rId29"/>
    <p:sldId id="364" r:id="rId30"/>
    <p:sldId id="314" r:id="rId31"/>
    <p:sldId id="315" r:id="rId32"/>
    <p:sldId id="316" r:id="rId33"/>
    <p:sldId id="317" r:id="rId34"/>
    <p:sldId id="379" r:id="rId35"/>
    <p:sldId id="318" r:id="rId36"/>
    <p:sldId id="319" r:id="rId37"/>
    <p:sldId id="328" r:id="rId38"/>
    <p:sldId id="320" r:id="rId39"/>
    <p:sldId id="384" r:id="rId40"/>
    <p:sldId id="370" r:id="rId41"/>
    <p:sldId id="269" r:id="rId42"/>
    <p:sldId id="372" r:id="rId43"/>
    <p:sldId id="371" r:id="rId44"/>
    <p:sldId id="376" r:id="rId45"/>
    <p:sldId id="377" r:id="rId46"/>
    <p:sldId id="375" r:id="rId47"/>
    <p:sldId id="385" r:id="rId48"/>
    <p:sldId id="378" r:id="rId49"/>
    <p:sldId id="346" r:id="rId50"/>
    <p:sldId id="386" r:id="rId5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snapVertSplitter="1" vertBarState="minimized" horzBarState="maximized">
    <p:restoredLeft sz="15620"/>
    <p:restoredTop sz="94660"/>
  </p:normalViewPr>
  <p:slideViewPr>
    <p:cSldViewPr>
      <p:cViewPr varScale="1">
        <p:scale>
          <a:sx n="110" d="100"/>
          <a:sy n="110" d="100"/>
        </p:scale>
        <p:origin x="-414" y="-78"/>
      </p:cViewPr>
      <p:guideLst>
        <p:guide orient="horz" pos="2160"/>
        <p:guide pos="2880"/>
      </p:guideLst>
    </p:cSldViewPr>
  </p:slideViewPr>
  <p:notesTextViewPr>
    <p:cViewPr>
      <p:scale>
        <a:sx n="100" d="100"/>
        <a:sy n="100" d="100"/>
      </p:scale>
      <p:origin x="0" y="0"/>
    </p:cViewPr>
  </p:notesTextViewPr>
  <p:sorterViewPr>
    <p:cViewPr>
      <p:scale>
        <a:sx n="69" d="100"/>
        <a:sy n="69"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DB08C57-489F-48F0-9988-2022AE67C43F}" type="datetimeFigureOut">
              <a:rPr lang="en-US"/>
              <a:pPr>
                <a:defRPr/>
              </a:pPr>
              <a:t>5/7/2012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3CF5CB3-9FF5-48B5-B0F2-490746C23BF2}"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256F60C-DF55-4364-9010-3454190F220C}" type="slidenum">
              <a:rPr lang="zh-TW" altLang="en-US">
                <a:cs typeface="Arial" charset="0"/>
              </a:rPr>
              <a:pPr fontAlgn="base">
                <a:spcBef>
                  <a:spcPct val="0"/>
                </a:spcBef>
                <a:spcAft>
                  <a:spcPct val="0"/>
                </a:spcAft>
                <a:defRPr/>
              </a:pPr>
              <a:t>17</a:t>
            </a:fld>
            <a:endParaRPr lang="en-US" altLang="zh-TW">
              <a:cs typeface="Arial" charset="0"/>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52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4B7946-C592-4820-903A-B4278344C2E2}" type="slidenum">
              <a:rPr lang="en-US">
                <a:cs typeface="Arial" charset="0"/>
              </a:rPr>
              <a:pPr fontAlgn="base">
                <a:spcBef>
                  <a:spcPct val="0"/>
                </a:spcBef>
                <a:spcAft>
                  <a:spcPct val="0"/>
                </a:spcAft>
                <a:defRPr/>
              </a:pPr>
              <a:t>37</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2F1ACB75-E7A0-4330-A3C0-CF398CAACEA8}" type="datetimeFigureOut">
              <a:rPr lang="en-US"/>
              <a:pPr>
                <a:defRPr/>
              </a:pPr>
              <a:t>5/7/2012</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66FF036-3EDC-4736-8DB8-5BE927F2B60B}" type="slidenum">
              <a:rPr lang="en-GB"/>
              <a:pPr>
                <a:defRPr/>
              </a:pPr>
              <a:t>‹#›</a:t>
            </a:fld>
            <a:endParaRPr lang="en-GB" dirty="0"/>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AC86D173-8B32-4994-8BC8-C164D0B7C52A}" type="datetimeFigureOut">
              <a:rPr lang="en-US"/>
              <a:pPr>
                <a:defRPr/>
              </a:pPr>
              <a:t>5/7/2012</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A77869D-6C9D-4261-A41C-90178E2F1A57}" type="slidenum">
              <a:rPr lang="en-GB"/>
              <a:pPr>
                <a:defRPr/>
              </a:pPr>
              <a:t>‹#›</a:t>
            </a:fld>
            <a:endParaRPr lang="en-GB" dirty="0"/>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709C36DD-03E5-4720-85CD-A5B220D155AA}" type="datetimeFigureOut">
              <a:rPr lang="en-US"/>
              <a:pPr>
                <a:defRPr/>
              </a:pPr>
              <a:t>5/7/2012</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1620906-8C0E-4B1F-912C-239619B57449}" type="slidenum">
              <a:rPr lang="en-GB"/>
              <a:pPr>
                <a:defRPr/>
              </a:pPr>
              <a:t>‹#›</a:t>
            </a:fld>
            <a:endParaRPr lang="en-GB" dirty="0"/>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69"/>
          <p:cNvSpPr>
            <a:spLocks noGrp="1" noChangeArrowheads="1"/>
          </p:cNvSpPr>
          <p:nvPr>
            <p:ph type="dt" sz="half" idx="10"/>
          </p:nvPr>
        </p:nvSpPr>
        <p:spPr/>
        <p:txBody>
          <a:bodyPr/>
          <a:lstStyle>
            <a:lvl1pPr>
              <a:defRPr/>
            </a:lvl1pPr>
          </a:lstStyle>
          <a:p>
            <a:pPr>
              <a:defRPr/>
            </a:pPr>
            <a:endParaRPr lang="en-US" altLang="zh-TW"/>
          </a:p>
        </p:txBody>
      </p:sp>
      <p:sp>
        <p:nvSpPr>
          <p:cNvPr id="7" name="Rectangle 70"/>
          <p:cNvSpPr>
            <a:spLocks noGrp="1" noChangeArrowheads="1"/>
          </p:cNvSpPr>
          <p:nvPr>
            <p:ph type="ftr" sz="quarter" idx="11"/>
          </p:nvPr>
        </p:nvSpPr>
        <p:spPr/>
        <p:txBody>
          <a:bodyPr/>
          <a:lstStyle>
            <a:lvl1pPr>
              <a:defRPr/>
            </a:lvl1pPr>
          </a:lstStyle>
          <a:p>
            <a:pPr>
              <a:defRPr/>
            </a:pPr>
            <a:endParaRPr lang="en-US" altLang="zh-TW"/>
          </a:p>
        </p:txBody>
      </p:sp>
      <p:sp>
        <p:nvSpPr>
          <p:cNvPr id="8" name="Rectangle 71"/>
          <p:cNvSpPr>
            <a:spLocks noGrp="1" noChangeArrowheads="1"/>
          </p:cNvSpPr>
          <p:nvPr>
            <p:ph type="sldNum" sz="quarter" idx="12"/>
          </p:nvPr>
        </p:nvSpPr>
        <p:spPr/>
        <p:txBody>
          <a:bodyPr/>
          <a:lstStyle>
            <a:lvl1pPr>
              <a:defRPr/>
            </a:lvl1pPr>
          </a:lstStyle>
          <a:p>
            <a:pPr>
              <a:defRPr/>
            </a:pPr>
            <a:fld id="{ADB9CD1F-E9D4-4977-9DC4-9E680883598F}" type="slidenum">
              <a:rPr lang="zh-TW" altLang="en-US"/>
              <a:pPr>
                <a:defRPr/>
              </a:pPr>
              <a:t>‹#›</a:t>
            </a:fld>
            <a:endParaRPr lang="en-US" altLang="zh-TW"/>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15F4B462-DDCA-4E30-BF72-AA1FBA566640}" type="datetimeFigureOut">
              <a:rPr lang="en-US"/>
              <a:pPr>
                <a:defRPr/>
              </a:pPr>
              <a:t>5/7/2012</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0A0481C-6EB1-47D6-8543-E6D9BAC47FDB}" type="slidenum">
              <a:rPr lang="en-GB"/>
              <a:pPr>
                <a:defRPr/>
              </a:pPr>
              <a:t>‹#›</a:t>
            </a:fld>
            <a:endParaRPr lang="en-GB" dirty="0"/>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463D7D7-7368-401C-8B0B-28DA8B7013A4}" type="datetimeFigureOut">
              <a:rPr lang="en-US"/>
              <a:pPr>
                <a:defRPr/>
              </a:pPr>
              <a:t>5/7/2012</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5A6B2F1-74D4-4624-9588-98AAEC77BE01}" type="slidenum">
              <a:rPr lang="en-GB"/>
              <a:pPr>
                <a:defRPr/>
              </a:pPr>
              <a:t>‹#›</a:t>
            </a:fld>
            <a:endParaRPr lang="en-GB" dirty="0"/>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7014BF4C-4518-4617-B865-C5EA05D4A3E0}" type="datetimeFigureOut">
              <a:rPr lang="en-US"/>
              <a:pPr>
                <a:defRPr/>
              </a:pPr>
              <a:t>5/7/2012</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31F12848-970D-430E-8634-531694E7D2CB}" type="slidenum">
              <a:rPr lang="en-GB"/>
              <a:pPr>
                <a:defRPr/>
              </a:pPr>
              <a:t>‹#›</a:t>
            </a:fld>
            <a:endParaRPr lang="en-GB" dirty="0"/>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FC410C78-6D5D-4D61-9369-DF31BFF82085}" type="datetimeFigureOut">
              <a:rPr lang="en-US"/>
              <a:pPr>
                <a:defRPr/>
              </a:pPr>
              <a:t>5/7/2012</a:t>
            </a:fld>
            <a:endParaRPr lang="en-GB" dirty="0"/>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EE26E98C-8365-442F-A6B5-CE407A8B8365}" type="slidenum">
              <a:rPr lang="en-GB"/>
              <a:pPr>
                <a:defRPr/>
              </a:pPr>
              <a:t>‹#›</a:t>
            </a:fld>
            <a:endParaRPr lang="en-GB" dirty="0"/>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70BC7A6C-73E6-490B-9B6C-B53FEEF9E78F}" type="datetimeFigureOut">
              <a:rPr lang="en-US"/>
              <a:pPr>
                <a:defRPr/>
              </a:pPr>
              <a:t>5/7/2012</a:t>
            </a:fld>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938120F2-1591-4ECA-98DB-41E6319E1BC1}" type="slidenum">
              <a:rPr lang="en-GB"/>
              <a:pPr>
                <a:defRPr/>
              </a:pPr>
              <a:t>‹#›</a:t>
            </a:fld>
            <a:endParaRPr lang="en-GB" dirty="0"/>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23D1F46-FE16-4234-9DAC-FC34C244646B}" type="datetimeFigureOut">
              <a:rPr lang="en-US"/>
              <a:pPr>
                <a:defRPr/>
              </a:pPr>
              <a:t>5/7/2012</a:t>
            </a:fld>
            <a:endParaRPr lang="en-GB" dirty="0"/>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8F4970A7-C245-4ECD-9A7B-8513BC552EC1}" type="slidenum">
              <a:rPr lang="en-GB"/>
              <a:pPr>
                <a:defRPr/>
              </a:pPr>
              <a:t>‹#›</a:t>
            </a:fld>
            <a:endParaRPr lang="en-GB" dirty="0"/>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6695AA1-CEB2-4438-8C3B-CE1C0E363B7A}" type="datetimeFigureOut">
              <a:rPr lang="en-US"/>
              <a:pPr>
                <a:defRPr/>
              </a:pPr>
              <a:t>5/7/2012</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197550F5-87A7-4D1B-9028-F3D7A146A589}" type="slidenum">
              <a:rPr lang="en-GB"/>
              <a:pPr>
                <a:defRPr/>
              </a:pPr>
              <a:t>‹#›</a:t>
            </a:fld>
            <a:endParaRPr lang="en-GB" dirty="0"/>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52693BB-6CBA-4A0E-8089-98D7474D9E69}" type="datetimeFigureOut">
              <a:rPr lang="en-US"/>
              <a:pPr>
                <a:defRPr/>
              </a:pPr>
              <a:t>5/7/2012</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CE4771D-A155-4D0E-BD3C-7A977A7270C4}" type="slidenum">
              <a:rPr lang="en-GB"/>
              <a:pPr>
                <a:defRPr/>
              </a:pPr>
              <a:t>‹#›</a:t>
            </a:fld>
            <a:endParaRPr lang="en-GB" dirty="0"/>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53A5450-FA97-4107-84F8-873DCBB030C8}" type="datetimeFigureOut">
              <a:rPr lang="en-US"/>
              <a:pPr>
                <a:defRPr/>
              </a:pPr>
              <a:t>5/7/2012</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14FEE8C-0AAD-4944-A4EC-E7B1BDDA8DBB}"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61" r:id="rId12"/>
  </p:sldLayoutIdLst>
  <p:transition spd="med">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PHILIPPINES/Transpinay%20Rising!%20-%20YouTube.flv"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7.gif"/></Relationships>
</file>

<file path=ppt/slides/_rels/slide1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3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3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7.gif"/><Relationship Id="rId7"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image" Target="../media/image25.jpeg"/></Relationships>
</file>

<file path=ppt/slides/_rels/slide4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gif"/><Relationship Id="rId7"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3.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7.gif"/></Relationships>
</file>

<file path=ppt/slides/_rels/slide4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PHILIPPINES/TRANSPINAY%20(GAY)%20BEAUTY%20QUEEN%20DISCUSSES%20GENDER%20IDENTITY!%20-%20YouTube.flv" TargetMode="External"/><Relationship Id="rId4" Type="http://schemas.openxmlformats.org/officeDocument/2006/relationships/hyperlink" Target="PHILIPPINES/%5bANC%20Headstart%5d%20UP%20Babaylan%20president%20Pat%20Bringas%20on%20transgenders%20in%20Miss%20Universe%201%202%20-%20YouTube.flv"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mailto:sjwinter@hku.hk"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web.hku.hk/~sjwinter/General" TargetMode="External"/><Relationship Id="rId4" Type="http://schemas.openxmlformats.org/officeDocument/2006/relationships/hyperlink" Target="http://web.hku.hk/~sjwinter/TransgenderASIA"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PHILIPPINES/%5bANC%20Headstart%5d%20UP%20Babaylan%20president%20Pat%20Bringas%20on%20transgenders%20in%20Miss%20Universe%202%202%20-%20YouTube.flv" TargetMode="External"/><Relationship Id="rId5" Type="http://schemas.openxmlformats.org/officeDocument/2006/relationships/hyperlink" Target="PHILIPPINES/%5bANC%20Headstart%5d%20UP%20Babaylan%20president%20Pat%20Bringas%20on%20transgenders%20in%20Miss%20Universe%201%202%20-%20YouTube.flv" TargetMode="Externa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gif"/><Relationship Id="rId4" Type="http://schemas.openxmlformats.org/officeDocument/2006/relationships/image" Target="../media/image8.jpeg"/></Relationships>
</file>

<file path=ppt/slides/_rels/slide50.xml.rels><?xml version="1.0" encoding="UTF-8" standalone="yes"?>
<Relationships xmlns="http://schemas.openxmlformats.org/package/2006/relationships"><Relationship Id="rId3" Type="http://schemas.openxmlformats.org/officeDocument/2006/relationships/hyperlink" Target="PHILIPPINES/Transpinay%20Rising!%20-%20YouTube.flv"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enderCopyright_Daitozen-GettyImages.jpg"/>
          <p:cNvPicPr>
            <a:picLocks noChangeAspect="1"/>
          </p:cNvPicPr>
          <p:nvPr/>
        </p:nvPicPr>
        <p:blipFill>
          <a:blip r:embed="rId2">
            <a:lum bright="6000"/>
          </a:blip>
          <a:stretch>
            <a:fillRect/>
          </a:stretch>
        </p:blipFill>
        <p:spPr>
          <a:xfrm>
            <a:off x="-36513" y="0"/>
            <a:ext cx="9217026" cy="6858000"/>
          </a:xfrm>
          <a:prstGeom prst="rect">
            <a:avLst/>
          </a:prstGeom>
          <a:effectLst>
            <a:outerShdw blurRad="50800" dist="50800" dir="5400000" algn="ctr" rotWithShape="0">
              <a:srgbClr val="000000">
                <a:alpha val="11000"/>
              </a:srgbClr>
            </a:outerShdw>
          </a:effectLst>
        </p:spPr>
      </p:pic>
      <p:sp>
        <p:nvSpPr>
          <p:cNvPr id="16386" name="Title 1"/>
          <p:cNvSpPr>
            <a:spLocks noGrp="1"/>
          </p:cNvSpPr>
          <p:nvPr>
            <p:ph type="ctrTitle"/>
          </p:nvPr>
        </p:nvSpPr>
        <p:spPr/>
        <p:txBody>
          <a:bodyPr/>
          <a:lstStyle/>
          <a:p>
            <a:pPr eaLnBrk="1" hangingPunct="1"/>
            <a:r>
              <a:rPr lang="en-US" b="1" smtClean="0">
                <a:hlinkClick r:id="rId3" action="ppaction://hlinkfile"/>
              </a:rPr>
              <a:t>Transpinay rising</a:t>
            </a:r>
            <a:r>
              <a:rPr lang="en-US" b="1" smtClean="0"/>
              <a:t> </a:t>
            </a:r>
            <a:r>
              <a:rPr lang="en-US" sz="1600" b="1" smtClean="0"/>
              <a:t>(5:30)</a:t>
            </a:r>
            <a:endParaRPr lang="en-GB" sz="1600" b="1"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GB" dirty="0"/>
          </a:p>
        </p:txBody>
      </p:sp>
      <p:pic>
        <p:nvPicPr>
          <p:cNvPr id="16388" name="Picture 4" descr="PhilippinesOutlineMap2.gif"/>
          <p:cNvPicPr>
            <a:picLocks noChangeAspect="1"/>
          </p:cNvPicPr>
          <p:nvPr/>
        </p:nvPicPr>
        <p:blipFill>
          <a:blip r:embed="rId4">
            <a:lum bright="-50000"/>
          </a:blip>
          <a:srcRect/>
          <a:stretch>
            <a:fillRect/>
          </a:stretch>
        </p:blipFill>
        <p:spPr bwMode="auto">
          <a:xfrm>
            <a:off x="6770688" y="3214688"/>
            <a:ext cx="2373312" cy="3643312"/>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enderCopyright_Daitozen-GettyImages.jpg"/>
          <p:cNvPicPr>
            <a:picLocks noChangeAspect="1"/>
          </p:cNvPicPr>
          <p:nvPr/>
        </p:nvPicPr>
        <p:blipFill>
          <a:blip r:embed="rId2">
            <a:lum bright="34000" contrast="-56000"/>
          </a:blip>
          <a:stretch>
            <a:fillRect/>
          </a:stretch>
        </p:blipFill>
        <p:spPr>
          <a:xfrm>
            <a:off x="-36513" y="0"/>
            <a:ext cx="9217026" cy="6858000"/>
          </a:xfrm>
          <a:prstGeom prst="rect">
            <a:avLst/>
          </a:prstGeom>
          <a:effectLst>
            <a:outerShdw blurRad="50800" dist="50800" dir="5400000" algn="ctr" rotWithShape="0">
              <a:srgbClr val="000000">
                <a:alpha val="11000"/>
              </a:srgbClr>
            </a:outerShdw>
          </a:effectLst>
        </p:spPr>
      </p:pic>
      <p:sp>
        <p:nvSpPr>
          <p:cNvPr id="2" name="Title 1"/>
          <p:cNvSpPr>
            <a:spLocks noGrp="1"/>
          </p:cNvSpPr>
          <p:nvPr>
            <p:ph type="title"/>
          </p:nvPr>
        </p:nvSpPr>
        <p:spPr>
          <a:xfrm>
            <a:off x="0" y="571500"/>
            <a:ext cx="9144000" cy="1143000"/>
          </a:xfrm>
        </p:spPr>
        <p:txBody>
          <a:bodyPr rtlCol="0">
            <a:normAutofit fontScale="90000"/>
          </a:bodyPr>
          <a:lstStyle/>
          <a:p>
            <a:pPr eaLnBrk="1" fontAlgn="auto" hangingPunct="1">
              <a:spcAft>
                <a:spcPts val="0"/>
              </a:spcAft>
              <a:defRPr/>
            </a:pPr>
            <a:r>
              <a:rPr lang="en-US" sz="3100" b="1" dirty="0" smtClean="0"/>
              <a:t>Francisco Ignacio </a:t>
            </a:r>
            <a:r>
              <a:rPr lang="en-US" sz="3100" b="1" dirty="0" err="1" smtClean="0"/>
              <a:t>Alcina</a:t>
            </a:r>
            <a:r>
              <a:rPr lang="en-US" sz="3100" b="1" dirty="0" smtClean="0"/>
              <a:t> (1668)</a:t>
            </a:r>
            <a:br>
              <a:rPr lang="en-US" sz="3100" b="1" dirty="0" smtClean="0"/>
            </a:br>
            <a:r>
              <a:rPr lang="en-US" sz="3100" b="1" dirty="0" smtClean="0"/>
              <a:t>History of the </a:t>
            </a:r>
            <a:r>
              <a:rPr lang="en-US" sz="3100" b="1" dirty="0" err="1" smtClean="0"/>
              <a:t>Bisayan</a:t>
            </a:r>
            <a:r>
              <a:rPr lang="en-US" sz="3100" b="1" dirty="0" smtClean="0"/>
              <a:t> Islands. </a:t>
            </a:r>
            <a:r>
              <a:rPr lang="en-US" b="1" dirty="0" smtClean="0"/>
              <a:t/>
            </a:r>
            <a:br>
              <a:rPr lang="en-US" b="1" dirty="0" smtClean="0"/>
            </a:br>
            <a:endParaRPr lang="en-GB" b="1" dirty="0"/>
          </a:p>
        </p:txBody>
      </p:sp>
      <p:sp>
        <p:nvSpPr>
          <p:cNvPr id="3" name="Content Placeholder 2"/>
          <p:cNvSpPr>
            <a:spLocks noGrp="1"/>
          </p:cNvSpPr>
          <p:nvPr>
            <p:ph idx="1"/>
          </p:nvPr>
        </p:nvSpPr>
        <p:spPr>
          <a:xfrm>
            <a:off x="214313" y="500063"/>
            <a:ext cx="8715375" cy="5786437"/>
          </a:xfrm>
        </p:spPr>
        <p:txBody>
          <a:bodyPr rtlCol="0">
            <a:normAutofit fontScale="92500" lnSpcReduction="10000"/>
          </a:bodyPr>
          <a:lstStyle/>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None/>
              <a:defRPr/>
            </a:pPr>
            <a:r>
              <a:rPr lang="en-US" sz="3000" dirty="0" smtClean="0"/>
              <a:t>(Writing about ‘ancient times’….)  </a:t>
            </a:r>
          </a:p>
          <a:p>
            <a:pPr eaLnBrk="1" fontAlgn="auto" hangingPunct="1">
              <a:spcAft>
                <a:spcPts val="0"/>
              </a:spcAft>
              <a:buFont typeface="Arial" pitchFamily="34" charset="0"/>
              <a:buNone/>
              <a:defRPr/>
            </a:pPr>
            <a:r>
              <a:rPr lang="en-US" sz="3000" dirty="0" smtClean="0"/>
              <a:t>	</a:t>
            </a:r>
          </a:p>
          <a:p>
            <a:pPr eaLnBrk="1" fontAlgn="auto" hangingPunct="1">
              <a:spcAft>
                <a:spcPts val="0"/>
              </a:spcAft>
              <a:buFont typeface="Arial" pitchFamily="34" charset="0"/>
              <a:buNone/>
              <a:defRPr/>
            </a:pPr>
            <a:r>
              <a:rPr lang="en-US" sz="3000" dirty="0" smtClean="0"/>
              <a:t>“The fact is the </a:t>
            </a:r>
            <a:r>
              <a:rPr lang="en-US" sz="3000" i="1" dirty="0" err="1" smtClean="0"/>
              <a:t>asog</a:t>
            </a:r>
            <a:r>
              <a:rPr lang="en-US" sz="3000" dirty="0" smtClean="0"/>
              <a:t> considered themselves more like women than like men in their manner of living, or going about, or even in their occupations. Some of them applied themselves to women’s tasks, like weaving and cultivating etc. In dress, although they did not wear petticoats (these were not worn by women in ancient times either) they did wear some </a:t>
            </a:r>
            <a:r>
              <a:rPr lang="en-US" sz="3000" i="1" dirty="0" err="1" smtClean="0"/>
              <a:t>lambon</a:t>
            </a:r>
            <a:r>
              <a:rPr lang="en-US" sz="3000" dirty="0" smtClean="0"/>
              <a:t>, as they are called here. This is a long skirt down to the feet, so that they were </a:t>
            </a:r>
            <a:r>
              <a:rPr lang="en-US" sz="3000" dirty="0" err="1" smtClean="0"/>
              <a:t>recognised</a:t>
            </a:r>
            <a:r>
              <a:rPr lang="en-US" sz="3000" dirty="0" smtClean="0"/>
              <a:t> even by their dress</a:t>
            </a:r>
            <a:r>
              <a:rPr lang="en-US" sz="3000" i="1" dirty="0" smtClean="0"/>
              <a:t>.”</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GB" dirty="0"/>
          </a:p>
        </p:txBody>
      </p:sp>
      <p:sp>
        <p:nvSpPr>
          <p:cNvPr id="5" name="TextBox 4"/>
          <p:cNvSpPr txBox="1">
            <a:spLocks noChangeArrowheads="1"/>
          </p:cNvSpPr>
          <p:nvPr/>
        </p:nvSpPr>
        <p:spPr bwMode="auto">
          <a:xfrm>
            <a:off x="500063" y="5786438"/>
            <a:ext cx="8001000" cy="677862"/>
          </a:xfrm>
          <a:prstGeom prst="rect">
            <a:avLst/>
          </a:prstGeom>
          <a:noFill/>
          <a:ln w="9525">
            <a:noFill/>
            <a:miter lim="800000"/>
            <a:headEnd/>
            <a:tailEnd/>
          </a:ln>
        </p:spPr>
        <p:txBody>
          <a:bodyPr>
            <a:spAutoFit/>
          </a:bodyPr>
          <a:lstStyle/>
          <a:p>
            <a:pPr algn="r"/>
            <a:r>
              <a:rPr lang="en-US" sz="2000" b="1">
                <a:latin typeface="Calibri" pitchFamily="34" charset="0"/>
              </a:rPr>
              <a:t/>
            </a:r>
            <a:br>
              <a:rPr lang="en-US" sz="2000" b="1">
                <a:latin typeface="Calibri" pitchFamily="34" charset="0"/>
              </a:rPr>
            </a:br>
            <a:r>
              <a:rPr lang="en-US" b="1">
                <a:latin typeface="Calibri" pitchFamily="34" charset="0"/>
              </a:rPr>
              <a:t>Munoz text, translated by Leitz,PS., cited in Brewer,C. (1999).</a:t>
            </a:r>
            <a:endParaRPr lang="en-GB">
              <a:latin typeface="Calibri"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anim calcmode="lin" valueType="num">
                                      <p:cBhvr additive="base">
                                        <p:cTn id="9" dur="5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0" dur="5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endParaRPr lang="en-GB" smtClean="0"/>
          </a:p>
        </p:txBody>
      </p:sp>
      <p:pic>
        <p:nvPicPr>
          <p:cNvPr id="26626" name="Content Placeholder 3" descr="east indes.jpg"/>
          <p:cNvPicPr>
            <a:picLocks noGrp="1" noChangeAspect="1"/>
          </p:cNvPicPr>
          <p:nvPr>
            <p:ph idx="1"/>
          </p:nvPr>
        </p:nvPicPr>
        <p:blipFill>
          <a:blip r:embed="rId2"/>
          <a:srcRect/>
          <a:stretch>
            <a:fillRect/>
          </a:stretch>
        </p:blipFill>
        <p:spPr>
          <a:xfrm>
            <a:off x="0" y="0"/>
            <a:ext cx="9309100" cy="6858000"/>
          </a:xfrm>
        </p:spPr>
      </p:pic>
      <p:sp>
        <p:nvSpPr>
          <p:cNvPr id="23" name="Oval 22"/>
          <p:cNvSpPr/>
          <p:nvPr/>
        </p:nvSpPr>
        <p:spPr>
          <a:xfrm>
            <a:off x="6643688" y="2571750"/>
            <a:ext cx="1771650" cy="2143125"/>
          </a:xfrm>
          <a:prstGeom prst="ellipse">
            <a:avLst/>
          </a:prstGeom>
          <a:solidFill>
            <a:srgbClr val="FFFF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rPr>
              <a:t>1565</a:t>
            </a:r>
            <a:endParaRPr lang="en-GB" b="1" dirty="0">
              <a:solidFill>
                <a:schemeClr val="tx1"/>
              </a:solidFill>
            </a:endParaRPr>
          </a:p>
        </p:txBody>
      </p:sp>
      <p:sp>
        <p:nvSpPr>
          <p:cNvPr id="26" name="Freeform 25"/>
          <p:cNvSpPr/>
          <p:nvPr/>
        </p:nvSpPr>
        <p:spPr>
          <a:xfrm>
            <a:off x="2498725" y="966788"/>
            <a:ext cx="31750" cy="42862"/>
          </a:xfrm>
          <a:custGeom>
            <a:avLst/>
            <a:gdLst>
              <a:gd name="connsiteX0" fmla="*/ 31898 w 31898"/>
              <a:gd name="connsiteY0" fmla="*/ 0 h 42530"/>
              <a:gd name="connsiteX1" fmla="*/ 0 w 31898"/>
              <a:gd name="connsiteY1" fmla="*/ 42530 h 42530"/>
            </a:gdLst>
            <a:ahLst/>
            <a:cxnLst>
              <a:cxn ang="0">
                <a:pos x="connsiteX0" y="connsiteY0"/>
              </a:cxn>
              <a:cxn ang="0">
                <a:pos x="connsiteX1" y="connsiteY1"/>
              </a:cxn>
            </a:cxnLst>
            <a:rect l="l" t="t" r="r" b="b"/>
            <a:pathLst>
              <a:path w="31898" h="42530">
                <a:moveTo>
                  <a:pt x="31898" y="0"/>
                </a:moveTo>
                <a:lnTo>
                  <a:pt x="0" y="42530"/>
                </a:ln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sp>
        <p:nvSpPr>
          <p:cNvPr id="33" name="Freeform 32"/>
          <p:cNvSpPr/>
          <p:nvPr/>
        </p:nvSpPr>
        <p:spPr>
          <a:xfrm>
            <a:off x="4465638" y="4795838"/>
            <a:ext cx="850900" cy="935037"/>
          </a:xfrm>
          <a:custGeom>
            <a:avLst/>
            <a:gdLst>
              <a:gd name="connsiteX0" fmla="*/ 0 w 850605"/>
              <a:gd name="connsiteY0" fmla="*/ 0 h 935665"/>
              <a:gd name="connsiteX1" fmla="*/ 850605 w 850605"/>
              <a:gd name="connsiteY1" fmla="*/ 935665 h 935665"/>
            </a:gdLst>
            <a:ahLst/>
            <a:cxnLst>
              <a:cxn ang="0">
                <a:pos x="connsiteX0" y="connsiteY0"/>
              </a:cxn>
              <a:cxn ang="0">
                <a:pos x="connsiteX1" y="connsiteY1"/>
              </a:cxn>
            </a:cxnLst>
            <a:rect l="l" t="t" r="r" b="b"/>
            <a:pathLst>
              <a:path w="850605" h="935665">
                <a:moveTo>
                  <a:pt x="0" y="0"/>
                </a:moveTo>
                <a:lnTo>
                  <a:pt x="850605" y="935665"/>
                </a:ln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sp>
        <p:nvSpPr>
          <p:cNvPr id="7" name="Oval 6"/>
          <p:cNvSpPr/>
          <p:nvPr/>
        </p:nvSpPr>
        <p:spPr>
          <a:xfrm>
            <a:off x="7000875" y="3286125"/>
            <a:ext cx="285750" cy="28575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00"/>
              </a:solidFill>
            </a:endParaRPr>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eaLnBrk="1" hangingPunct="1"/>
            <a:endParaRPr lang="en-GB" smtClean="0"/>
          </a:p>
        </p:txBody>
      </p:sp>
      <p:pic>
        <p:nvPicPr>
          <p:cNvPr id="27650" name="Content Placeholder 3" descr="east indes.jpg"/>
          <p:cNvPicPr>
            <a:picLocks noGrp="1" noChangeAspect="1"/>
          </p:cNvPicPr>
          <p:nvPr>
            <p:ph idx="1"/>
          </p:nvPr>
        </p:nvPicPr>
        <p:blipFill>
          <a:blip r:embed="rId2"/>
          <a:srcRect/>
          <a:stretch>
            <a:fillRect/>
          </a:stretch>
        </p:blipFill>
        <p:spPr>
          <a:xfrm>
            <a:off x="0" y="0"/>
            <a:ext cx="9247188" cy="6858000"/>
          </a:xfrm>
        </p:spPr>
      </p:pic>
      <p:sp>
        <p:nvSpPr>
          <p:cNvPr id="14" name="Oval 13"/>
          <p:cNvSpPr/>
          <p:nvPr/>
        </p:nvSpPr>
        <p:spPr>
          <a:xfrm>
            <a:off x="2214563" y="3143250"/>
            <a:ext cx="285750" cy="28575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C000"/>
              </a:solidFill>
            </a:endParaRPr>
          </a:p>
        </p:txBody>
      </p:sp>
      <p:sp>
        <p:nvSpPr>
          <p:cNvPr id="16" name="Oval 15"/>
          <p:cNvSpPr/>
          <p:nvPr/>
        </p:nvSpPr>
        <p:spPr>
          <a:xfrm>
            <a:off x="7858125" y="428625"/>
            <a:ext cx="285750" cy="28575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C000"/>
              </a:solidFill>
            </a:endParaRPr>
          </a:p>
        </p:txBody>
      </p:sp>
      <p:sp>
        <p:nvSpPr>
          <p:cNvPr id="17" name="Oval 16"/>
          <p:cNvSpPr/>
          <p:nvPr/>
        </p:nvSpPr>
        <p:spPr>
          <a:xfrm>
            <a:off x="6215063" y="2071688"/>
            <a:ext cx="285750" cy="28575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C000"/>
              </a:solidFill>
            </a:endParaRPr>
          </a:p>
        </p:txBody>
      </p:sp>
      <p:sp>
        <p:nvSpPr>
          <p:cNvPr id="19" name="Oval 18"/>
          <p:cNvSpPr/>
          <p:nvPr/>
        </p:nvSpPr>
        <p:spPr>
          <a:xfrm>
            <a:off x="5000625" y="4786313"/>
            <a:ext cx="285750" cy="28575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C000"/>
              </a:solidFill>
            </a:endParaRPr>
          </a:p>
        </p:txBody>
      </p:sp>
      <p:sp>
        <p:nvSpPr>
          <p:cNvPr id="20" name="Oval 19"/>
          <p:cNvSpPr/>
          <p:nvPr/>
        </p:nvSpPr>
        <p:spPr>
          <a:xfrm>
            <a:off x="7786688" y="6286500"/>
            <a:ext cx="285750" cy="28575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C000"/>
              </a:solidFill>
            </a:endParaRPr>
          </a:p>
        </p:txBody>
      </p:sp>
      <p:sp>
        <p:nvSpPr>
          <p:cNvPr id="23" name="Oval 22"/>
          <p:cNvSpPr/>
          <p:nvPr/>
        </p:nvSpPr>
        <p:spPr>
          <a:xfrm>
            <a:off x="6643688" y="2786063"/>
            <a:ext cx="1771650" cy="1928812"/>
          </a:xfrm>
          <a:prstGeom prst="ellipse">
            <a:avLst/>
          </a:prstGeom>
          <a:solidFill>
            <a:srgbClr val="FFFF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00"/>
              </a:solidFill>
            </a:endParaRPr>
          </a:p>
        </p:txBody>
      </p:sp>
      <p:sp>
        <p:nvSpPr>
          <p:cNvPr id="26" name="Freeform 25"/>
          <p:cNvSpPr/>
          <p:nvPr/>
        </p:nvSpPr>
        <p:spPr>
          <a:xfrm>
            <a:off x="2498725" y="966788"/>
            <a:ext cx="31750" cy="42862"/>
          </a:xfrm>
          <a:custGeom>
            <a:avLst/>
            <a:gdLst>
              <a:gd name="connsiteX0" fmla="*/ 31898 w 31898"/>
              <a:gd name="connsiteY0" fmla="*/ 0 h 42530"/>
              <a:gd name="connsiteX1" fmla="*/ 0 w 31898"/>
              <a:gd name="connsiteY1" fmla="*/ 42530 h 42530"/>
            </a:gdLst>
            <a:ahLst/>
            <a:cxnLst>
              <a:cxn ang="0">
                <a:pos x="connsiteX0" y="connsiteY0"/>
              </a:cxn>
              <a:cxn ang="0">
                <a:pos x="connsiteX1" y="connsiteY1"/>
              </a:cxn>
            </a:cxnLst>
            <a:rect l="l" t="t" r="r" b="b"/>
            <a:pathLst>
              <a:path w="31898" h="42530">
                <a:moveTo>
                  <a:pt x="31898" y="0"/>
                </a:moveTo>
                <a:lnTo>
                  <a:pt x="0" y="42530"/>
                </a:ln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sp>
        <p:nvSpPr>
          <p:cNvPr id="33" name="Freeform 32"/>
          <p:cNvSpPr/>
          <p:nvPr/>
        </p:nvSpPr>
        <p:spPr>
          <a:xfrm>
            <a:off x="4465638" y="4795838"/>
            <a:ext cx="850900" cy="935037"/>
          </a:xfrm>
          <a:custGeom>
            <a:avLst/>
            <a:gdLst>
              <a:gd name="connsiteX0" fmla="*/ 0 w 850605"/>
              <a:gd name="connsiteY0" fmla="*/ 0 h 935665"/>
              <a:gd name="connsiteX1" fmla="*/ 850605 w 850605"/>
              <a:gd name="connsiteY1" fmla="*/ 935665 h 935665"/>
            </a:gdLst>
            <a:ahLst/>
            <a:cxnLst>
              <a:cxn ang="0">
                <a:pos x="connsiteX0" y="connsiteY0"/>
              </a:cxn>
              <a:cxn ang="0">
                <a:pos x="connsiteX1" y="connsiteY1"/>
              </a:cxn>
            </a:cxnLst>
            <a:rect l="l" t="t" r="r" b="b"/>
            <a:pathLst>
              <a:path w="850605" h="935665">
                <a:moveTo>
                  <a:pt x="0" y="0"/>
                </a:moveTo>
                <a:lnTo>
                  <a:pt x="850605" y="935665"/>
                </a:ln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sp>
        <p:nvSpPr>
          <p:cNvPr id="36" name="Oval 35"/>
          <p:cNvSpPr/>
          <p:nvPr/>
        </p:nvSpPr>
        <p:spPr>
          <a:xfrm>
            <a:off x="2786063" y="4143375"/>
            <a:ext cx="285750" cy="28575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C000"/>
              </a:solidFill>
            </a:endParaRPr>
          </a:p>
        </p:txBody>
      </p:sp>
      <p:sp>
        <p:nvSpPr>
          <p:cNvPr id="27660" name="TextBox 36"/>
          <p:cNvSpPr txBox="1">
            <a:spLocks noChangeArrowheads="1"/>
          </p:cNvSpPr>
          <p:nvPr/>
        </p:nvSpPr>
        <p:spPr bwMode="auto">
          <a:xfrm>
            <a:off x="2428875" y="3214688"/>
            <a:ext cx="652463" cy="369887"/>
          </a:xfrm>
          <a:prstGeom prst="rect">
            <a:avLst/>
          </a:prstGeom>
          <a:noFill/>
          <a:ln w="9525">
            <a:noFill/>
            <a:miter lim="800000"/>
            <a:headEnd/>
            <a:tailEnd/>
          </a:ln>
        </p:spPr>
        <p:txBody>
          <a:bodyPr wrap="none">
            <a:spAutoFit/>
          </a:bodyPr>
          <a:lstStyle/>
          <a:p>
            <a:r>
              <a:rPr lang="en-US">
                <a:latin typeface="Calibri" pitchFamily="34" charset="0"/>
              </a:rPr>
              <a:t>1510</a:t>
            </a:r>
            <a:endParaRPr lang="en-GB">
              <a:latin typeface="Calibri" pitchFamily="34" charset="0"/>
            </a:endParaRPr>
          </a:p>
        </p:txBody>
      </p:sp>
      <p:sp>
        <p:nvSpPr>
          <p:cNvPr id="27661" name="TextBox 37"/>
          <p:cNvSpPr txBox="1">
            <a:spLocks noChangeArrowheads="1"/>
          </p:cNvSpPr>
          <p:nvPr/>
        </p:nvSpPr>
        <p:spPr bwMode="auto">
          <a:xfrm>
            <a:off x="3071813" y="4286250"/>
            <a:ext cx="652462" cy="369888"/>
          </a:xfrm>
          <a:prstGeom prst="rect">
            <a:avLst/>
          </a:prstGeom>
          <a:noFill/>
          <a:ln w="9525">
            <a:noFill/>
            <a:miter lim="800000"/>
            <a:headEnd/>
            <a:tailEnd/>
          </a:ln>
        </p:spPr>
        <p:txBody>
          <a:bodyPr wrap="none">
            <a:spAutoFit/>
          </a:bodyPr>
          <a:lstStyle/>
          <a:p>
            <a:r>
              <a:rPr lang="en-US">
                <a:latin typeface="Calibri" pitchFamily="34" charset="0"/>
              </a:rPr>
              <a:t>1511</a:t>
            </a:r>
            <a:endParaRPr lang="en-GB">
              <a:latin typeface="Calibri" pitchFamily="34" charset="0"/>
            </a:endParaRPr>
          </a:p>
        </p:txBody>
      </p:sp>
      <p:sp>
        <p:nvSpPr>
          <p:cNvPr id="27662" name="TextBox 38"/>
          <p:cNvSpPr txBox="1">
            <a:spLocks noChangeArrowheads="1"/>
          </p:cNvSpPr>
          <p:nvPr/>
        </p:nvSpPr>
        <p:spPr bwMode="auto">
          <a:xfrm>
            <a:off x="5214938" y="4572000"/>
            <a:ext cx="652462" cy="369888"/>
          </a:xfrm>
          <a:prstGeom prst="rect">
            <a:avLst/>
          </a:prstGeom>
          <a:noFill/>
          <a:ln w="9525">
            <a:noFill/>
            <a:miter lim="800000"/>
            <a:headEnd/>
            <a:tailEnd/>
          </a:ln>
        </p:spPr>
        <p:txBody>
          <a:bodyPr wrap="none">
            <a:spAutoFit/>
          </a:bodyPr>
          <a:lstStyle/>
          <a:p>
            <a:r>
              <a:rPr lang="en-US">
                <a:latin typeface="Calibri" pitchFamily="34" charset="0"/>
              </a:rPr>
              <a:t>1511</a:t>
            </a:r>
            <a:endParaRPr lang="en-GB">
              <a:latin typeface="Calibri" pitchFamily="34" charset="0"/>
            </a:endParaRPr>
          </a:p>
        </p:txBody>
      </p:sp>
      <p:sp>
        <p:nvSpPr>
          <p:cNvPr id="27663" name="TextBox 39"/>
          <p:cNvSpPr txBox="1">
            <a:spLocks noChangeArrowheads="1"/>
          </p:cNvSpPr>
          <p:nvPr/>
        </p:nvSpPr>
        <p:spPr bwMode="auto">
          <a:xfrm>
            <a:off x="6143625" y="2286000"/>
            <a:ext cx="652463" cy="369888"/>
          </a:xfrm>
          <a:prstGeom prst="rect">
            <a:avLst/>
          </a:prstGeom>
          <a:noFill/>
          <a:ln w="9525">
            <a:noFill/>
            <a:miter lim="800000"/>
            <a:headEnd/>
            <a:tailEnd/>
          </a:ln>
        </p:spPr>
        <p:txBody>
          <a:bodyPr wrap="none">
            <a:spAutoFit/>
          </a:bodyPr>
          <a:lstStyle/>
          <a:p>
            <a:r>
              <a:rPr lang="en-US">
                <a:latin typeface="Calibri" pitchFamily="34" charset="0"/>
              </a:rPr>
              <a:t>1557</a:t>
            </a:r>
            <a:endParaRPr lang="en-GB">
              <a:latin typeface="Calibri" pitchFamily="34" charset="0"/>
            </a:endParaRPr>
          </a:p>
        </p:txBody>
      </p:sp>
      <p:sp>
        <p:nvSpPr>
          <p:cNvPr id="27664" name="TextBox 40"/>
          <p:cNvSpPr txBox="1">
            <a:spLocks noChangeArrowheads="1"/>
          </p:cNvSpPr>
          <p:nvPr/>
        </p:nvSpPr>
        <p:spPr bwMode="auto">
          <a:xfrm>
            <a:off x="7286625" y="571500"/>
            <a:ext cx="652463" cy="369888"/>
          </a:xfrm>
          <a:prstGeom prst="rect">
            <a:avLst/>
          </a:prstGeom>
          <a:noFill/>
          <a:ln w="9525">
            <a:noFill/>
            <a:miter lim="800000"/>
            <a:headEnd/>
            <a:tailEnd/>
          </a:ln>
        </p:spPr>
        <p:txBody>
          <a:bodyPr wrap="none">
            <a:spAutoFit/>
          </a:bodyPr>
          <a:lstStyle/>
          <a:p>
            <a:r>
              <a:rPr lang="en-US">
                <a:latin typeface="Calibri" pitchFamily="34" charset="0"/>
              </a:rPr>
              <a:t>1542</a:t>
            </a:r>
            <a:endParaRPr lang="en-GB">
              <a:latin typeface="Calibri" pitchFamily="34" charset="0"/>
            </a:endParaRPr>
          </a:p>
        </p:txBody>
      </p:sp>
      <p:sp>
        <p:nvSpPr>
          <p:cNvPr id="27665" name="TextBox 41"/>
          <p:cNvSpPr txBox="1">
            <a:spLocks noChangeArrowheads="1"/>
          </p:cNvSpPr>
          <p:nvPr/>
        </p:nvSpPr>
        <p:spPr bwMode="auto">
          <a:xfrm>
            <a:off x="7858125" y="5929313"/>
            <a:ext cx="652463" cy="369887"/>
          </a:xfrm>
          <a:prstGeom prst="rect">
            <a:avLst/>
          </a:prstGeom>
          <a:noFill/>
          <a:ln w="9525">
            <a:noFill/>
            <a:miter lim="800000"/>
            <a:headEnd/>
            <a:tailEnd/>
          </a:ln>
        </p:spPr>
        <p:txBody>
          <a:bodyPr wrap="none">
            <a:spAutoFit/>
          </a:bodyPr>
          <a:lstStyle/>
          <a:p>
            <a:r>
              <a:rPr lang="en-US">
                <a:latin typeface="Calibri" pitchFamily="34" charset="0"/>
              </a:rPr>
              <a:t>1514</a:t>
            </a:r>
            <a:endParaRPr lang="en-GB">
              <a:latin typeface="Calibri" pitchFamily="34" charset="0"/>
            </a:endParaRPr>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endParaRPr lang="en-GB" smtClean="0"/>
          </a:p>
        </p:txBody>
      </p:sp>
      <p:pic>
        <p:nvPicPr>
          <p:cNvPr id="28674" name="Content Placeholder 3" descr="east indes.jpg"/>
          <p:cNvPicPr>
            <a:picLocks noGrp="1" noChangeAspect="1"/>
          </p:cNvPicPr>
          <p:nvPr>
            <p:ph idx="1"/>
          </p:nvPr>
        </p:nvPicPr>
        <p:blipFill>
          <a:blip r:embed="rId2"/>
          <a:srcRect/>
          <a:stretch>
            <a:fillRect/>
          </a:stretch>
        </p:blipFill>
        <p:spPr>
          <a:xfrm>
            <a:off x="-31750" y="0"/>
            <a:ext cx="9307513" cy="6858000"/>
          </a:xfrm>
        </p:spPr>
      </p:pic>
      <p:sp>
        <p:nvSpPr>
          <p:cNvPr id="23" name="Oval 22"/>
          <p:cNvSpPr/>
          <p:nvPr/>
        </p:nvSpPr>
        <p:spPr>
          <a:xfrm>
            <a:off x="6643688" y="2571750"/>
            <a:ext cx="1771650" cy="2143125"/>
          </a:xfrm>
          <a:prstGeom prst="ellipse">
            <a:avLst/>
          </a:prstGeom>
          <a:solidFill>
            <a:srgbClr val="FFFF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00"/>
              </a:solidFill>
            </a:endParaRPr>
          </a:p>
        </p:txBody>
      </p:sp>
      <p:sp>
        <p:nvSpPr>
          <p:cNvPr id="24" name="Oval 23"/>
          <p:cNvSpPr/>
          <p:nvPr/>
        </p:nvSpPr>
        <p:spPr>
          <a:xfrm>
            <a:off x="7072313" y="1928813"/>
            <a:ext cx="285750" cy="28575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6" name="Freeform 25"/>
          <p:cNvSpPr/>
          <p:nvPr/>
        </p:nvSpPr>
        <p:spPr>
          <a:xfrm>
            <a:off x="2498725" y="966788"/>
            <a:ext cx="31750" cy="42862"/>
          </a:xfrm>
          <a:custGeom>
            <a:avLst/>
            <a:gdLst>
              <a:gd name="connsiteX0" fmla="*/ 31898 w 31898"/>
              <a:gd name="connsiteY0" fmla="*/ 0 h 42530"/>
              <a:gd name="connsiteX1" fmla="*/ 0 w 31898"/>
              <a:gd name="connsiteY1" fmla="*/ 42530 h 42530"/>
            </a:gdLst>
            <a:ahLst/>
            <a:cxnLst>
              <a:cxn ang="0">
                <a:pos x="connsiteX0" y="connsiteY0"/>
              </a:cxn>
              <a:cxn ang="0">
                <a:pos x="connsiteX1" y="connsiteY1"/>
              </a:cxn>
            </a:cxnLst>
            <a:rect l="l" t="t" r="r" b="b"/>
            <a:pathLst>
              <a:path w="31898" h="42530">
                <a:moveTo>
                  <a:pt x="31898" y="0"/>
                </a:moveTo>
                <a:lnTo>
                  <a:pt x="0" y="42530"/>
                </a:ln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sp>
        <p:nvSpPr>
          <p:cNvPr id="33" name="Freeform 32"/>
          <p:cNvSpPr/>
          <p:nvPr/>
        </p:nvSpPr>
        <p:spPr>
          <a:xfrm>
            <a:off x="4465638" y="4795838"/>
            <a:ext cx="850900" cy="935037"/>
          </a:xfrm>
          <a:custGeom>
            <a:avLst/>
            <a:gdLst>
              <a:gd name="connsiteX0" fmla="*/ 0 w 850605"/>
              <a:gd name="connsiteY0" fmla="*/ 0 h 935665"/>
              <a:gd name="connsiteX1" fmla="*/ 850605 w 850605"/>
              <a:gd name="connsiteY1" fmla="*/ 935665 h 935665"/>
            </a:gdLst>
            <a:ahLst/>
            <a:cxnLst>
              <a:cxn ang="0">
                <a:pos x="connsiteX0" y="connsiteY0"/>
              </a:cxn>
              <a:cxn ang="0">
                <a:pos x="connsiteX1" y="connsiteY1"/>
              </a:cxn>
            </a:cxnLst>
            <a:rect l="l" t="t" r="r" b="b"/>
            <a:pathLst>
              <a:path w="850605" h="935665">
                <a:moveTo>
                  <a:pt x="0" y="0"/>
                </a:moveTo>
                <a:lnTo>
                  <a:pt x="850605" y="935665"/>
                </a:ln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sp>
        <p:nvSpPr>
          <p:cNvPr id="34" name="Freeform 33"/>
          <p:cNvSpPr/>
          <p:nvPr/>
        </p:nvSpPr>
        <p:spPr>
          <a:xfrm>
            <a:off x="4335463" y="4429125"/>
            <a:ext cx="4822825" cy="2214563"/>
          </a:xfrm>
          <a:custGeom>
            <a:avLst/>
            <a:gdLst>
              <a:gd name="connsiteX0" fmla="*/ 4786483 w 4821925"/>
              <a:gd name="connsiteY0" fmla="*/ 583482 h 1976347"/>
              <a:gd name="connsiteX1" fmla="*/ 4563199 w 4821925"/>
              <a:gd name="connsiteY1" fmla="*/ 530319 h 1976347"/>
              <a:gd name="connsiteX2" fmla="*/ 4510036 w 4821925"/>
              <a:gd name="connsiteY2" fmla="*/ 509054 h 1976347"/>
              <a:gd name="connsiteX3" fmla="*/ 4467506 w 4821925"/>
              <a:gd name="connsiteY3" fmla="*/ 477156 h 1976347"/>
              <a:gd name="connsiteX4" fmla="*/ 4424976 w 4821925"/>
              <a:gd name="connsiteY4" fmla="*/ 455891 h 1976347"/>
              <a:gd name="connsiteX5" fmla="*/ 4382446 w 4821925"/>
              <a:gd name="connsiteY5" fmla="*/ 423993 h 1976347"/>
              <a:gd name="connsiteX6" fmla="*/ 4318650 w 4821925"/>
              <a:gd name="connsiteY6" fmla="*/ 402728 h 1976347"/>
              <a:gd name="connsiteX7" fmla="*/ 4286753 w 4821925"/>
              <a:gd name="connsiteY7" fmla="*/ 392096 h 1976347"/>
              <a:gd name="connsiteX8" fmla="*/ 3840185 w 4821925"/>
              <a:gd name="connsiteY8" fmla="*/ 423993 h 1976347"/>
              <a:gd name="connsiteX9" fmla="*/ 3808288 w 4821925"/>
              <a:gd name="connsiteY9" fmla="*/ 434626 h 1976347"/>
              <a:gd name="connsiteX10" fmla="*/ 3680697 w 4821925"/>
              <a:gd name="connsiteY10" fmla="*/ 413361 h 1976347"/>
              <a:gd name="connsiteX11" fmla="*/ 3638167 w 4821925"/>
              <a:gd name="connsiteY11" fmla="*/ 402728 h 1976347"/>
              <a:gd name="connsiteX12" fmla="*/ 3585004 w 4821925"/>
              <a:gd name="connsiteY12" fmla="*/ 392096 h 1976347"/>
              <a:gd name="connsiteX13" fmla="*/ 3521208 w 4821925"/>
              <a:gd name="connsiteY13" fmla="*/ 370831 h 1976347"/>
              <a:gd name="connsiteX14" fmla="*/ 3489311 w 4821925"/>
              <a:gd name="connsiteY14" fmla="*/ 360198 h 1976347"/>
              <a:gd name="connsiteX15" fmla="*/ 3414883 w 4821925"/>
              <a:gd name="connsiteY15" fmla="*/ 338933 h 1976347"/>
              <a:gd name="connsiteX16" fmla="*/ 3382985 w 4821925"/>
              <a:gd name="connsiteY16" fmla="*/ 317668 h 1976347"/>
              <a:gd name="connsiteX17" fmla="*/ 3351088 w 4821925"/>
              <a:gd name="connsiteY17" fmla="*/ 307035 h 1976347"/>
              <a:gd name="connsiteX18" fmla="*/ 3138436 w 4821925"/>
              <a:gd name="connsiteY18" fmla="*/ 296403 h 1976347"/>
              <a:gd name="connsiteX19" fmla="*/ 3074641 w 4821925"/>
              <a:gd name="connsiteY19" fmla="*/ 285770 h 1976347"/>
              <a:gd name="connsiteX20" fmla="*/ 3032111 w 4821925"/>
              <a:gd name="connsiteY20" fmla="*/ 275138 h 1976347"/>
              <a:gd name="connsiteX21" fmla="*/ 2947050 w 4821925"/>
              <a:gd name="connsiteY21" fmla="*/ 264505 h 1976347"/>
              <a:gd name="connsiteX22" fmla="*/ 2915153 w 4821925"/>
              <a:gd name="connsiteY22" fmla="*/ 253872 h 1976347"/>
              <a:gd name="connsiteX23" fmla="*/ 2904520 w 4821925"/>
              <a:gd name="connsiteY23" fmla="*/ 221975 h 1976347"/>
              <a:gd name="connsiteX24" fmla="*/ 2755664 w 4821925"/>
              <a:gd name="connsiteY24" fmla="*/ 211342 h 1976347"/>
              <a:gd name="connsiteX25" fmla="*/ 2723767 w 4821925"/>
              <a:gd name="connsiteY25" fmla="*/ 200710 h 1976347"/>
              <a:gd name="connsiteX26" fmla="*/ 2691869 w 4821925"/>
              <a:gd name="connsiteY26" fmla="*/ 179444 h 1976347"/>
              <a:gd name="connsiteX27" fmla="*/ 2638706 w 4821925"/>
              <a:gd name="connsiteY27" fmla="*/ 168812 h 1976347"/>
              <a:gd name="connsiteX28" fmla="*/ 2606808 w 4821925"/>
              <a:gd name="connsiteY28" fmla="*/ 158179 h 1976347"/>
              <a:gd name="connsiteX29" fmla="*/ 2543013 w 4821925"/>
              <a:gd name="connsiteY29" fmla="*/ 94384 h 1976347"/>
              <a:gd name="connsiteX30" fmla="*/ 2521748 w 4821925"/>
              <a:gd name="connsiteY30" fmla="*/ 62486 h 1976347"/>
              <a:gd name="connsiteX31" fmla="*/ 2479218 w 4821925"/>
              <a:gd name="connsiteY31" fmla="*/ 51854 h 1976347"/>
              <a:gd name="connsiteX32" fmla="*/ 2447320 w 4821925"/>
              <a:gd name="connsiteY32" fmla="*/ 41221 h 1976347"/>
              <a:gd name="connsiteX33" fmla="*/ 2383525 w 4821925"/>
              <a:gd name="connsiteY33" fmla="*/ 9324 h 1976347"/>
              <a:gd name="connsiteX34" fmla="*/ 2330362 w 4821925"/>
              <a:gd name="connsiteY34" fmla="*/ 62486 h 1976347"/>
              <a:gd name="connsiteX35" fmla="*/ 2309097 w 4821925"/>
              <a:gd name="connsiteY35" fmla="*/ 126282 h 1976347"/>
              <a:gd name="connsiteX36" fmla="*/ 2287832 w 4821925"/>
              <a:gd name="connsiteY36" fmla="*/ 158179 h 1976347"/>
              <a:gd name="connsiteX37" fmla="*/ 2277199 w 4821925"/>
              <a:gd name="connsiteY37" fmla="*/ 190077 h 1976347"/>
              <a:gd name="connsiteX38" fmla="*/ 2245301 w 4821925"/>
              <a:gd name="connsiteY38" fmla="*/ 211342 h 1976347"/>
              <a:gd name="connsiteX39" fmla="*/ 2202771 w 4821925"/>
              <a:gd name="connsiteY39" fmla="*/ 307035 h 1976347"/>
              <a:gd name="connsiteX40" fmla="*/ 2160241 w 4821925"/>
              <a:gd name="connsiteY40" fmla="*/ 349565 h 1976347"/>
              <a:gd name="connsiteX41" fmla="*/ 2075181 w 4821925"/>
              <a:gd name="connsiteY41" fmla="*/ 381463 h 1976347"/>
              <a:gd name="connsiteX42" fmla="*/ 2022018 w 4821925"/>
              <a:gd name="connsiteY42" fmla="*/ 423993 h 1976347"/>
              <a:gd name="connsiteX43" fmla="*/ 1990120 w 4821925"/>
              <a:gd name="connsiteY43" fmla="*/ 434626 h 1976347"/>
              <a:gd name="connsiteX44" fmla="*/ 1958222 w 4821925"/>
              <a:gd name="connsiteY44" fmla="*/ 455891 h 1976347"/>
              <a:gd name="connsiteX45" fmla="*/ 1926325 w 4821925"/>
              <a:gd name="connsiteY45" fmla="*/ 466524 h 1976347"/>
              <a:gd name="connsiteX46" fmla="*/ 1894427 w 4821925"/>
              <a:gd name="connsiteY46" fmla="*/ 487789 h 1976347"/>
              <a:gd name="connsiteX47" fmla="*/ 1830632 w 4821925"/>
              <a:gd name="connsiteY47" fmla="*/ 509054 h 1976347"/>
              <a:gd name="connsiteX48" fmla="*/ 1788101 w 4821925"/>
              <a:gd name="connsiteY48" fmla="*/ 562217 h 1976347"/>
              <a:gd name="connsiteX49" fmla="*/ 1734939 w 4821925"/>
              <a:gd name="connsiteY49" fmla="*/ 626012 h 1976347"/>
              <a:gd name="connsiteX50" fmla="*/ 1671143 w 4821925"/>
              <a:gd name="connsiteY50" fmla="*/ 657910 h 1976347"/>
              <a:gd name="connsiteX51" fmla="*/ 1596715 w 4821925"/>
              <a:gd name="connsiteY51" fmla="*/ 689807 h 1976347"/>
              <a:gd name="connsiteX52" fmla="*/ 1554185 w 4821925"/>
              <a:gd name="connsiteY52" fmla="*/ 711072 h 1976347"/>
              <a:gd name="connsiteX53" fmla="*/ 1479757 w 4821925"/>
              <a:gd name="connsiteY53" fmla="*/ 732338 h 1976347"/>
              <a:gd name="connsiteX54" fmla="*/ 1384064 w 4821925"/>
              <a:gd name="connsiteY54" fmla="*/ 764235 h 1976347"/>
              <a:gd name="connsiteX55" fmla="*/ 1320269 w 4821925"/>
              <a:gd name="connsiteY55" fmla="*/ 785500 h 1976347"/>
              <a:gd name="connsiteX56" fmla="*/ 1033190 w 4821925"/>
              <a:gd name="connsiteY56" fmla="*/ 774868 h 1976347"/>
              <a:gd name="connsiteX57" fmla="*/ 1001292 w 4821925"/>
              <a:gd name="connsiteY57" fmla="*/ 742970 h 1976347"/>
              <a:gd name="connsiteX58" fmla="*/ 969395 w 4821925"/>
              <a:gd name="connsiteY58" fmla="*/ 721705 h 1976347"/>
              <a:gd name="connsiteX59" fmla="*/ 948129 w 4821925"/>
              <a:gd name="connsiteY59" fmla="*/ 700440 h 1976347"/>
              <a:gd name="connsiteX60" fmla="*/ 905599 w 4821925"/>
              <a:gd name="connsiteY60" fmla="*/ 679175 h 1976347"/>
              <a:gd name="connsiteX61" fmla="*/ 873701 w 4821925"/>
              <a:gd name="connsiteY61" fmla="*/ 657910 h 1976347"/>
              <a:gd name="connsiteX62" fmla="*/ 841804 w 4821925"/>
              <a:gd name="connsiteY62" fmla="*/ 647277 h 1976347"/>
              <a:gd name="connsiteX63" fmla="*/ 714213 w 4821925"/>
              <a:gd name="connsiteY63" fmla="*/ 626012 h 1976347"/>
              <a:gd name="connsiteX64" fmla="*/ 682315 w 4821925"/>
              <a:gd name="connsiteY64" fmla="*/ 604747 h 1976347"/>
              <a:gd name="connsiteX65" fmla="*/ 650418 w 4821925"/>
              <a:gd name="connsiteY65" fmla="*/ 594114 h 1976347"/>
              <a:gd name="connsiteX66" fmla="*/ 597255 w 4821925"/>
              <a:gd name="connsiteY66" fmla="*/ 540951 h 1976347"/>
              <a:gd name="connsiteX67" fmla="*/ 554725 w 4821925"/>
              <a:gd name="connsiteY67" fmla="*/ 498421 h 1976347"/>
              <a:gd name="connsiteX68" fmla="*/ 512195 w 4821925"/>
              <a:gd name="connsiteY68" fmla="*/ 423993 h 1976347"/>
              <a:gd name="connsiteX69" fmla="*/ 490929 w 4821925"/>
              <a:gd name="connsiteY69" fmla="*/ 402728 h 1976347"/>
              <a:gd name="connsiteX70" fmla="*/ 448399 w 4821925"/>
              <a:gd name="connsiteY70" fmla="*/ 338933 h 1976347"/>
              <a:gd name="connsiteX71" fmla="*/ 416501 w 4821925"/>
              <a:gd name="connsiteY71" fmla="*/ 296403 h 1976347"/>
              <a:gd name="connsiteX72" fmla="*/ 384604 w 4821925"/>
              <a:gd name="connsiteY72" fmla="*/ 232607 h 1976347"/>
              <a:gd name="connsiteX73" fmla="*/ 373971 w 4821925"/>
              <a:gd name="connsiteY73" fmla="*/ 200710 h 1976347"/>
              <a:gd name="connsiteX74" fmla="*/ 288911 w 4821925"/>
              <a:gd name="connsiteY74" fmla="*/ 126282 h 1976347"/>
              <a:gd name="connsiteX75" fmla="*/ 235748 w 4821925"/>
              <a:gd name="connsiteY75" fmla="*/ 115649 h 1976347"/>
              <a:gd name="connsiteX76" fmla="*/ 23097 w 4821925"/>
              <a:gd name="connsiteY76" fmla="*/ 126282 h 1976347"/>
              <a:gd name="connsiteX77" fmla="*/ 33729 w 4821925"/>
              <a:gd name="connsiteY77" fmla="*/ 200710 h 1976347"/>
              <a:gd name="connsiteX78" fmla="*/ 44362 w 4821925"/>
              <a:gd name="connsiteY78" fmla="*/ 232607 h 1976347"/>
              <a:gd name="connsiteX79" fmla="*/ 108157 w 4821925"/>
              <a:gd name="connsiteY79" fmla="*/ 285770 h 1976347"/>
              <a:gd name="connsiteX80" fmla="*/ 161320 w 4821925"/>
              <a:gd name="connsiteY80" fmla="*/ 349565 h 1976347"/>
              <a:gd name="connsiteX81" fmla="*/ 214483 w 4821925"/>
              <a:gd name="connsiteY81" fmla="*/ 392096 h 1976347"/>
              <a:gd name="connsiteX82" fmla="*/ 235748 w 4821925"/>
              <a:gd name="connsiteY82" fmla="*/ 434626 h 1976347"/>
              <a:gd name="connsiteX83" fmla="*/ 257013 w 4821925"/>
              <a:gd name="connsiteY83" fmla="*/ 498421 h 1976347"/>
              <a:gd name="connsiteX84" fmla="*/ 278278 w 4821925"/>
              <a:gd name="connsiteY84" fmla="*/ 540951 h 1976347"/>
              <a:gd name="connsiteX85" fmla="*/ 299543 w 4821925"/>
              <a:gd name="connsiteY85" fmla="*/ 604747 h 1976347"/>
              <a:gd name="connsiteX86" fmla="*/ 320808 w 4821925"/>
              <a:gd name="connsiteY86" fmla="*/ 647277 h 1976347"/>
              <a:gd name="connsiteX87" fmla="*/ 331441 w 4821925"/>
              <a:gd name="connsiteY87" fmla="*/ 679175 h 1976347"/>
              <a:gd name="connsiteX88" fmla="*/ 342074 w 4821925"/>
              <a:gd name="connsiteY88" fmla="*/ 721705 h 1976347"/>
              <a:gd name="connsiteX89" fmla="*/ 363339 w 4821925"/>
              <a:gd name="connsiteY89" fmla="*/ 753603 h 1976347"/>
              <a:gd name="connsiteX90" fmla="*/ 373971 w 4821925"/>
              <a:gd name="connsiteY90" fmla="*/ 817398 h 1976347"/>
              <a:gd name="connsiteX91" fmla="*/ 395236 w 4821925"/>
              <a:gd name="connsiteY91" fmla="*/ 849296 h 1976347"/>
              <a:gd name="connsiteX92" fmla="*/ 405869 w 4821925"/>
              <a:gd name="connsiteY92" fmla="*/ 923724 h 1976347"/>
              <a:gd name="connsiteX93" fmla="*/ 437767 w 4821925"/>
              <a:gd name="connsiteY93" fmla="*/ 966254 h 1976347"/>
              <a:gd name="connsiteX94" fmla="*/ 480297 w 4821925"/>
              <a:gd name="connsiteY94" fmla="*/ 1030049 h 1976347"/>
              <a:gd name="connsiteX95" fmla="*/ 512195 w 4821925"/>
              <a:gd name="connsiteY95" fmla="*/ 1072579 h 1976347"/>
              <a:gd name="connsiteX96" fmla="*/ 533460 w 4821925"/>
              <a:gd name="connsiteY96" fmla="*/ 1104477 h 1976347"/>
              <a:gd name="connsiteX97" fmla="*/ 607888 w 4821925"/>
              <a:gd name="connsiteY97" fmla="*/ 1157640 h 1976347"/>
              <a:gd name="connsiteX98" fmla="*/ 629153 w 4821925"/>
              <a:gd name="connsiteY98" fmla="*/ 1189538 h 1976347"/>
              <a:gd name="connsiteX99" fmla="*/ 692948 w 4821925"/>
              <a:gd name="connsiteY99" fmla="*/ 1210803 h 1976347"/>
              <a:gd name="connsiteX100" fmla="*/ 969395 w 4821925"/>
              <a:gd name="connsiteY100" fmla="*/ 1221435 h 1976347"/>
              <a:gd name="connsiteX101" fmla="*/ 1033190 w 4821925"/>
              <a:gd name="connsiteY101" fmla="*/ 1253333 h 1976347"/>
              <a:gd name="connsiteX102" fmla="*/ 1043822 w 4821925"/>
              <a:gd name="connsiteY102" fmla="*/ 1285231 h 1976347"/>
              <a:gd name="connsiteX103" fmla="*/ 1065088 w 4821925"/>
              <a:gd name="connsiteY103" fmla="*/ 1306496 h 1976347"/>
              <a:gd name="connsiteX104" fmla="*/ 1086353 w 4821925"/>
              <a:gd name="connsiteY104" fmla="*/ 1338393 h 1976347"/>
              <a:gd name="connsiteX105" fmla="*/ 1118250 w 4821925"/>
              <a:gd name="connsiteY105" fmla="*/ 1402189 h 1976347"/>
              <a:gd name="connsiteX106" fmla="*/ 1139515 w 4821925"/>
              <a:gd name="connsiteY106" fmla="*/ 1465984 h 1976347"/>
              <a:gd name="connsiteX107" fmla="*/ 1171413 w 4821925"/>
              <a:gd name="connsiteY107" fmla="*/ 1497882 h 1976347"/>
              <a:gd name="connsiteX108" fmla="*/ 1203311 w 4821925"/>
              <a:gd name="connsiteY108" fmla="*/ 1540412 h 1976347"/>
              <a:gd name="connsiteX109" fmla="*/ 1235208 w 4821925"/>
              <a:gd name="connsiteY109" fmla="*/ 1561677 h 1976347"/>
              <a:gd name="connsiteX110" fmla="*/ 1288371 w 4821925"/>
              <a:gd name="connsiteY110" fmla="*/ 1604207 h 1976347"/>
              <a:gd name="connsiteX111" fmla="*/ 1628613 w 4821925"/>
              <a:gd name="connsiteY111" fmla="*/ 1593575 h 1976347"/>
              <a:gd name="connsiteX112" fmla="*/ 1671143 w 4821925"/>
              <a:gd name="connsiteY112" fmla="*/ 1582942 h 1976347"/>
              <a:gd name="connsiteX113" fmla="*/ 1703041 w 4821925"/>
              <a:gd name="connsiteY113" fmla="*/ 1593575 h 1976347"/>
              <a:gd name="connsiteX114" fmla="*/ 1745571 w 4821925"/>
              <a:gd name="connsiteY114" fmla="*/ 1604207 h 1976347"/>
              <a:gd name="connsiteX115" fmla="*/ 1819999 w 4821925"/>
              <a:gd name="connsiteY115" fmla="*/ 1614840 h 1976347"/>
              <a:gd name="connsiteX116" fmla="*/ 1873162 w 4821925"/>
              <a:gd name="connsiteY116" fmla="*/ 1625472 h 1976347"/>
              <a:gd name="connsiteX117" fmla="*/ 2032650 w 4821925"/>
              <a:gd name="connsiteY117" fmla="*/ 1657370 h 1976347"/>
              <a:gd name="connsiteX118" fmla="*/ 2064548 w 4821925"/>
              <a:gd name="connsiteY118" fmla="*/ 1678635 h 1976347"/>
              <a:gd name="connsiteX119" fmla="*/ 2138976 w 4821925"/>
              <a:gd name="connsiteY119" fmla="*/ 1668003 h 1976347"/>
              <a:gd name="connsiteX120" fmla="*/ 2340995 w 4821925"/>
              <a:gd name="connsiteY120" fmla="*/ 1678635 h 1976347"/>
              <a:gd name="connsiteX121" fmla="*/ 2383525 w 4821925"/>
              <a:gd name="connsiteY121" fmla="*/ 1689268 h 1976347"/>
              <a:gd name="connsiteX122" fmla="*/ 2457953 w 4821925"/>
              <a:gd name="connsiteY122" fmla="*/ 1710533 h 1976347"/>
              <a:gd name="connsiteX123" fmla="*/ 2521748 w 4821925"/>
              <a:gd name="connsiteY123" fmla="*/ 1721165 h 1976347"/>
              <a:gd name="connsiteX124" fmla="*/ 2564278 w 4821925"/>
              <a:gd name="connsiteY124" fmla="*/ 1731798 h 1976347"/>
              <a:gd name="connsiteX125" fmla="*/ 2659971 w 4821925"/>
              <a:gd name="connsiteY125" fmla="*/ 1753063 h 1976347"/>
              <a:gd name="connsiteX126" fmla="*/ 2691869 w 4821925"/>
              <a:gd name="connsiteY126" fmla="*/ 1774328 h 1976347"/>
              <a:gd name="connsiteX127" fmla="*/ 2819460 w 4821925"/>
              <a:gd name="connsiteY127" fmla="*/ 1795593 h 1976347"/>
              <a:gd name="connsiteX128" fmla="*/ 2851357 w 4821925"/>
              <a:gd name="connsiteY128" fmla="*/ 1827491 h 1976347"/>
              <a:gd name="connsiteX129" fmla="*/ 2893888 w 4821925"/>
              <a:gd name="connsiteY129" fmla="*/ 1838124 h 1976347"/>
              <a:gd name="connsiteX130" fmla="*/ 2957683 w 4821925"/>
              <a:gd name="connsiteY130" fmla="*/ 1859389 h 1976347"/>
              <a:gd name="connsiteX131" fmla="*/ 2989581 w 4821925"/>
              <a:gd name="connsiteY131" fmla="*/ 1870021 h 1976347"/>
              <a:gd name="connsiteX132" fmla="*/ 3021478 w 4821925"/>
              <a:gd name="connsiteY132" fmla="*/ 1880654 h 1976347"/>
              <a:gd name="connsiteX133" fmla="*/ 3053376 w 4821925"/>
              <a:gd name="connsiteY133" fmla="*/ 1912551 h 1976347"/>
              <a:gd name="connsiteX134" fmla="*/ 3117171 w 4821925"/>
              <a:gd name="connsiteY134" fmla="*/ 1933817 h 1976347"/>
              <a:gd name="connsiteX135" fmla="*/ 3180967 w 4821925"/>
              <a:gd name="connsiteY135" fmla="*/ 1955082 h 1976347"/>
              <a:gd name="connsiteX136" fmla="*/ 3212864 w 4821925"/>
              <a:gd name="connsiteY136" fmla="*/ 1965714 h 1976347"/>
              <a:gd name="connsiteX137" fmla="*/ 3255395 w 4821925"/>
              <a:gd name="connsiteY137" fmla="*/ 1976347 h 1976347"/>
              <a:gd name="connsiteX138" fmla="*/ 3457413 w 4821925"/>
              <a:gd name="connsiteY138" fmla="*/ 1965714 h 1976347"/>
              <a:gd name="connsiteX139" fmla="*/ 3499943 w 4821925"/>
              <a:gd name="connsiteY139" fmla="*/ 1955082 h 1976347"/>
              <a:gd name="connsiteX140" fmla="*/ 3542474 w 4821925"/>
              <a:gd name="connsiteY140" fmla="*/ 1923184 h 1976347"/>
              <a:gd name="connsiteX141" fmla="*/ 3574371 w 4821925"/>
              <a:gd name="connsiteY141" fmla="*/ 1912551 h 1976347"/>
              <a:gd name="connsiteX142" fmla="*/ 3638167 w 4821925"/>
              <a:gd name="connsiteY142" fmla="*/ 1880654 h 1976347"/>
              <a:gd name="connsiteX143" fmla="*/ 3701962 w 4821925"/>
              <a:gd name="connsiteY143" fmla="*/ 1827491 h 1976347"/>
              <a:gd name="connsiteX144" fmla="*/ 3744492 w 4821925"/>
              <a:gd name="connsiteY144" fmla="*/ 1795593 h 1976347"/>
              <a:gd name="connsiteX145" fmla="*/ 3808288 w 4821925"/>
              <a:gd name="connsiteY145" fmla="*/ 1774328 h 1976347"/>
              <a:gd name="connsiteX146" fmla="*/ 3850818 w 4821925"/>
              <a:gd name="connsiteY146" fmla="*/ 1753063 h 1976347"/>
              <a:gd name="connsiteX147" fmla="*/ 3882715 w 4821925"/>
              <a:gd name="connsiteY147" fmla="*/ 1731798 h 1976347"/>
              <a:gd name="connsiteX148" fmla="*/ 3978408 w 4821925"/>
              <a:gd name="connsiteY148" fmla="*/ 1710533 h 1976347"/>
              <a:gd name="connsiteX149" fmla="*/ 4020939 w 4821925"/>
              <a:gd name="connsiteY149" fmla="*/ 1699900 h 1976347"/>
              <a:gd name="connsiteX150" fmla="*/ 4222957 w 4821925"/>
              <a:gd name="connsiteY150" fmla="*/ 1678635 h 1976347"/>
              <a:gd name="connsiteX151" fmla="*/ 4446241 w 4821925"/>
              <a:gd name="connsiteY151" fmla="*/ 1699900 h 1976347"/>
              <a:gd name="connsiteX152" fmla="*/ 4775850 w 4821925"/>
              <a:gd name="connsiteY152" fmla="*/ 1699900 h 1976347"/>
              <a:gd name="connsiteX153" fmla="*/ 4786483 w 4821925"/>
              <a:gd name="connsiteY153" fmla="*/ 1572310 h 1976347"/>
              <a:gd name="connsiteX154" fmla="*/ 4775850 w 4821925"/>
              <a:gd name="connsiteY154" fmla="*/ 1349026 h 1976347"/>
              <a:gd name="connsiteX155" fmla="*/ 4743953 w 4821925"/>
              <a:gd name="connsiteY155" fmla="*/ 1093844 h 1976347"/>
              <a:gd name="connsiteX156" fmla="*/ 4754585 w 4821925"/>
              <a:gd name="connsiteY156" fmla="*/ 838663 h 1976347"/>
              <a:gd name="connsiteX157" fmla="*/ 4765218 w 4821925"/>
              <a:gd name="connsiteY157" fmla="*/ 732338 h 1976347"/>
              <a:gd name="connsiteX158" fmla="*/ 4775850 w 4821925"/>
              <a:gd name="connsiteY158" fmla="*/ 689807 h 1976347"/>
              <a:gd name="connsiteX159" fmla="*/ 4786483 w 4821925"/>
              <a:gd name="connsiteY159" fmla="*/ 583482 h 1976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4821925" h="1976347">
                <a:moveTo>
                  <a:pt x="4786483" y="583482"/>
                </a:moveTo>
                <a:cubicBezTo>
                  <a:pt x="4751041" y="556901"/>
                  <a:pt x="4684766" y="578945"/>
                  <a:pt x="4563199" y="530319"/>
                </a:cubicBezTo>
                <a:cubicBezTo>
                  <a:pt x="4545478" y="523231"/>
                  <a:pt x="4526720" y="518323"/>
                  <a:pt x="4510036" y="509054"/>
                </a:cubicBezTo>
                <a:cubicBezTo>
                  <a:pt x="4494545" y="500448"/>
                  <a:pt x="4482533" y="486548"/>
                  <a:pt x="4467506" y="477156"/>
                </a:cubicBezTo>
                <a:cubicBezTo>
                  <a:pt x="4454065" y="468755"/>
                  <a:pt x="4438417" y="464292"/>
                  <a:pt x="4424976" y="455891"/>
                </a:cubicBezTo>
                <a:cubicBezTo>
                  <a:pt x="4409949" y="446499"/>
                  <a:pt x="4398296" y="431918"/>
                  <a:pt x="4382446" y="423993"/>
                </a:cubicBezTo>
                <a:cubicBezTo>
                  <a:pt x="4362397" y="413968"/>
                  <a:pt x="4339915" y="409816"/>
                  <a:pt x="4318650" y="402728"/>
                </a:cubicBezTo>
                <a:lnTo>
                  <a:pt x="4286753" y="392096"/>
                </a:lnTo>
                <a:cubicBezTo>
                  <a:pt x="4101867" y="453724"/>
                  <a:pt x="4245364" y="412739"/>
                  <a:pt x="3840185" y="423993"/>
                </a:cubicBezTo>
                <a:cubicBezTo>
                  <a:pt x="3829553" y="427537"/>
                  <a:pt x="3819496" y="434626"/>
                  <a:pt x="3808288" y="434626"/>
                </a:cubicBezTo>
                <a:cubicBezTo>
                  <a:pt x="3713261" y="434626"/>
                  <a:pt x="3738920" y="429996"/>
                  <a:pt x="3680697" y="413361"/>
                </a:cubicBezTo>
                <a:cubicBezTo>
                  <a:pt x="3666646" y="409347"/>
                  <a:pt x="3652432" y="405898"/>
                  <a:pt x="3638167" y="402728"/>
                </a:cubicBezTo>
                <a:cubicBezTo>
                  <a:pt x="3620525" y="398808"/>
                  <a:pt x="3602439" y="396851"/>
                  <a:pt x="3585004" y="392096"/>
                </a:cubicBezTo>
                <a:cubicBezTo>
                  <a:pt x="3563378" y="386198"/>
                  <a:pt x="3542473" y="377920"/>
                  <a:pt x="3521208" y="370831"/>
                </a:cubicBezTo>
                <a:cubicBezTo>
                  <a:pt x="3510576" y="367287"/>
                  <a:pt x="3500184" y="362916"/>
                  <a:pt x="3489311" y="360198"/>
                </a:cubicBezTo>
                <a:cubicBezTo>
                  <a:pt x="3435908" y="346847"/>
                  <a:pt x="3460644" y="354186"/>
                  <a:pt x="3414883" y="338933"/>
                </a:cubicBezTo>
                <a:cubicBezTo>
                  <a:pt x="3404250" y="331845"/>
                  <a:pt x="3394415" y="323383"/>
                  <a:pt x="3382985" y="317668"/>
                </a:cubicBezTo>
                <a:cubicBezTo>
                  <a:pt x="3372961" y="312656"/>
                  <a:pt x="3362253" y="308006"/>
                  <a:pt x="3351088" y="307035"/>
                </a:cubicBezTo>
                <a:cubicBezTo>
                  <a:pt x="3280382" y="300887"/>
                  <a:pt x="3209320" y="299947"/>
                  <a:pt x="3138436" y="296403"/>
                </a:cubicBezTo>
                <a:cubicBezTo>
                  <a:pt x="3117171" y="292859"/>
                  <a:pt x="3095781" y="289998"/>
                  <a:pt x="3074641" y="285770"/>
                </a:cubicBezTo>
                <a:cubicBezTo>
                  <a:pt x="3060312" y="282904"/>
                  <a:pt x="3046525" y="277540"/>
                  <a:pt x="3032111" y="275138"/>
                </a:cubicBezTo>
                <a:cubicBezTo>
                  <a:pt x="3003925" y="270440"/>
                  <a:pt x="2975404" y="268049"/>
                  <a:pt x="2947050" y="264505"/>
                </a:cubicBezTo>
                <a:cubicBezTo>
                  <a:pt x="2936418" y="260961"/>
                  <a:pt x="2923078" y="261797"/>
                  <a:pt x="2915153" y="253872"/>
                </a:cubicBezTo>
                <a:cubicBezTo>
                  <a:pt x="2907228" y="245947"/>
                  <a:pt x="2915349" y="224863"/>
                  <a:pt x="2904520" y="221975"/>
                </a:cubicBezTo>
                <a:cubicBezTo>
                  <a:pt x="2856455" y="209158"/>
                  <a:pt x="2805283" y="214886"/>
                  <a:pt x="2755664" y="211342"/>
                </a:cubicBezTo>
                <a:cubicBezTo>
                  <a:pt x="2745032" y="207798"/>
                  <a:pt x="2733791" y="205722"/>
                  <a:pt x="2723767" y="200710"/>
                </a:cubicBezTo>
                <a:cubicBezTo>
                  <a:pt x="2712337" y="194995"/>
                  <a:pt x="2703834" y="183931"/>
                  <a:pt x="2691869" y="179444"/>
                </a:cubicBezTo>
                <a:cubicBezTo>
                  <a:pt x="2674948" y="173099"/>
                  <a:pt x="2656238" y="173195"/>
                  <a:pt x="2638706" y="168812"/>
                </a:cubicBezTo>
                <a:cubicBezTo>
                  <a:pt x="2627833" y="166094"/>
                  <a:pt x="2617441" y="161723"/>
                  <a:pt x="2606808" y="158179"/>
                </a:cubicBezTo>
                <a:cubicBezTo>
                  <a:pt x="2585543" y="136914"/>
                  <a:pt x="2559694" y="119407"/>
                  <a:pt x="2543013" y="94384"/>
                </a:cubicBezTo>
                <a:cubicBezTo>
                  <a:pt x="2535925" y="83751"/>
                  <a:pt x="2532381" y="69574"/>
                  <a:pt x="2521748" y="62486"/>
                </a:cubicBezTo>
                <a:cubicBezTo>
                  <a:pt x="2509589" y="54380"/>
                  <a:pt x="2493269" y="55868"/>
                  <a:pt x="2479218" y="51854"/>
                </a:cubicBezTo>
                <a:cubicBezTo>
                  <a:pt x="2468441" y="48775"/>
                  <a:pt x="2457345" y="46233"/>
                  <a:pt x="2447320" y="41221"/>
                </a:cubicBezTo>
                <a:cubicBezTo>
                  <a:pt x="2364879" y="0"/>
                  <a:pt x="2463695" y="36046"/>
                  <a:pt x="2383525" y="9324"/>
                </a:cubicBezTo>
                <a:cubicBezTo>
                  <a:pt x="2354426" y="28723"/>
                  <a:pt x="2345284" y="28910"/>
                  <a:pt x="2330362" y="62486"/>
                </a:cubicBezTo>
                <a:cubicBezTo>
                  <a:pt x="2321258" y="82970"/>
                  <a:pt x="2321531" y="107631"/>
                  <a:pt x="2309097" y="126282"/>
                </a:cubicBezTo>
                <a:cubicBezTo>
                  <a:pt x="2302009" y="136914"/>
                  <a:pt x="2293547" y="146750"/>
                  <a:pt x="2287832" y="158179"/>
                </a:cubicBezTo>
                <a:cubicBezTo>
                  <a:pt x="2282820" y="168204"/>
                  <a:pt x="2284201" y="181325"/>
                  <a:pt x="2277199" y="190077"/>
                </a:cubicBezTo>
                <a:cubicBezTo>
                  <a:pt x="2269216" y="200056"/>
                  <a:pt x="2255934" y="204254"/>
                  <a:pt x="2245301" y="211342"/>
                </a:cubicBezTo>
                <a:cubicBezTo>
                  <a:pt x="2230742" y="255019"/>
                  <a:pt x="2230343" y="274867"/>
                  <a:pt x="2202771" y="307035"/>
                </a:cubicBezTo>
                <a:cubicBezTo>
                  <a:pt x="2189723" y="322257"/>
                  <a:pt x="2176923" y="338444"/>
                  <a:pt x="2160241" y="349565"/>
                </a:cubicBezTo>
                <a:cubicBezTo>
                  <a:pt x="2147523" y="358044"/>
                  <a:pt x="2095325" y="374748"/>
                  <a:pt x="2075181" y="381463"/>
                </a:cubicBezTo>
                <a:cubicBezTo>
                  <a:pt x="2055402" y="401241"/>
                  <a:pt x="2048842" y="410581"/>
                  <a:pt x="2022018" y="423993"/>
                </a:cubicBezTo>
                <a:cubicBezTo>
                  <a:pt x="2011993" y="429005"/>
                  <a:pt x="2000145" y="429614"/>
                  <a:pt x="1990120" y="434626"/>
                </a:cubicBezTo>
                <a:cubicBezTo>
                  <a:pt x="1978690" y="440341"/>
                  <a:pt x="1969652" y="450176"/>
                  <a:pt x="1958222" y="455891"/>
                </a:cubicBezTo>
                <a:cubicBezTo>
                  <a:pt x="1948198" y="460903"/>
                  <a:pt x="1936349" y="461512"/>
                  <a:pt x="1926325" y="466524"/>
                </a:cubicBezTo>
                <a:cubicBezTo>
                  <a:pt x="1914895" y="472239"/>
                  <a:pt x="1906104" y="482599"/>
                  <a:pt x="1894427" y="487789"/>
                </a:cubicBezTo>
                <a:cubicBezTo>
                  <a:pt x="1873944" y="496893"/>
                  <a:pt x="1830632" y="509054"/>
                  <a:pt x="1830632" y="509054"/>
                </a:cubicBezTo>
                <a:cubicBezTo>
                  <a:pt x="1765183" y="607226"/>
                  <a:pt x="1848703" y="486465"/>
                  <a:pt x="1788101" y="562217"/>
                </a:cubicBezTo>
                <a:cubicBezTo>
                  <a:pt x="1754648" y="604033"/>
                  <a:pt x="1780399" y="588129"/>
                  <a:pt x="1734939" y="626012"/>
                </a:cubicBezTo>
                <a:cubicBezTo>
                  <a:pt x="1689234" y="664100"/>
                  <a:pt x="1719094" y="633934"/>
                  <a:pt x="1671143" y="657910"/>
                </a:cubicBezTo>
                <a:cubicBezTo>
                  <a:pt x="1597719" y="694623"/>
                  <a:pt x="1685228" y="667680"/>
                  <a:pt x="1596715" y="689807"/>
                </a:cubicBezTo>
                <a:cubicBezTo>
                  <a:pt x="1582538" y="696895"/>
                  <a:pt x="1568753" y="704828"/>
                  <a:pt x="1554185" y="711072"/>
                </a:cubicBezTo>
                <a:cubicBezTo>
                  <a:pt x="1532827" y="720226"/>
                  <a:pt x="1501343" y="726941"/>
                  <a:pt x="1479757" y="732338"/>
                </a:cubicBezTo>
                <a:cubicBezTo>
                  <a:pt x="1420865" y="771600"/>
                  <a:pt x="1475745" y="741315"/>
                  <a:pt x="1384064" y="764235"/>
                </a:cubicBezTo>
                <a:cubicBezTo>
                  <a:pt x="1362318" y="769671"/>
                  <a:pt x="1320269" y="785500"/>
                  <a:pt x="1320269" y="785500"/>
                </a:cubicBezTo>
                <a:cubicBezTo>
                  <a:pt x="1224576" y="781956"/>
                  <a:pt x="1128109" y="787524"/>
                  <a:pt x="1033190" y="774868"/>
                </a:cubicBezTo>
                <a:cubicBezTo>
                  <a:pt x="1018285" y="772881"/>
                  <a:pt x="1012844" y="752596"/>
                  <a:pt x="1001292" y="742970"/>
                </a:cubicBezTo>
                <a:cubicBezTo>
                  <a:pt x="991475" y="734789"/>
                  <a:pt x="979373" y="729688"/>
                  <a:pt x="969395" y="721705"/>
                </a:cubicBezTo>
                <a:cubicBezTo>
                  <a:pt x="961567" y="715443"/>
                  <a:pt x="956470" y="706001"/>
                  <a:pt x="948129" y="700440"/>
                </a:cubicBezTo>
                <a:cubicBezTo>
                  <a:pt x="934941" y="691648"/>
                  <a:pt x="919361" y="687039"/>
                  <a:pt x="905599" y="679175"/>
                </a:cubicBezTo>
                <a:cubicBezTo>
                  <a:pt x="894504" y="672835"/>
                  <a:pt x="885131" y="663625"/>
                  <a:pt x="873701" y="657910"/>
                </a:cubicBezTo>
                <a:cubicBezTo>
                  <a:pt x="863677" y="652898"/>
                  <a:pt x="852580" y="650356"/>
                  <a:pt x="841804" y="647277"/>
                </a:cubicBezTo>
                <a:cubicBezTo>
                  <a:pt x="787164" y="631665"/>
                  <a:pt x="783249" y="634641"/>
                  <a:pt x="714213" y="626012"/>
                </a:cubicBezTo>
                <a:cubicBezTo>
                  <a:pt x="703580" y="618924"/>
                  <a:pt x="693745" y="610462"/>
                  <a:pt x="682315" y="604747"/>
                </a:cubicBezTo>
                <a:cubicBezTo>
                  <a:pt x="672291" y="599735"/>
                  <a:pt x="659384" y="600839"/>
                  <a:pt x="650418" y="594114"/>
                </a:cubicBezTo>
                <a:cubicBezTo>
                  <a:pt x="630369" y="579077"/>
                  <a:pt x="614976" y="558672"/>
                  <a:pt x="597255" y="540951"/>
                </a:cubicBezTo>
                <a:cubicBezTo>
                  <a:pt x="583078" y="526774"/>
                  <a:pt x="563691" y="516353"/>
                  <a:pt x="554725" y="498421"/>
                </a:cubicBezTo>
                <a:cubicBezTo>
                  <a:pt x="540174" y="469319"/>
                  <a:pt x="532232" y="449038"/>
                  <a:pt x="512195" y="423993"/>
                </a:cubicBezTo>
                <a:cubicBezTo>
                  <a:pt x="505933" y="416165"/>
                  <a:pt x="496944" y="410748"/>
                  <a:pt x="490929" y="402728"/>
                </a:cubicBezTo>
                <a:cubicBezTo>
                  <a:pt x="475594" y="382282"/>
                  <a:pt x="463734" y="359379"/>
                  <a:pt x="448399" y="338933"/>
                </a:cubicBezTo>
                <a:lnTo>
                  <a:pt x="416501" y="296403"/>
                </a:lnTo>
                <a:cubicBezTo>
                  <a:pt x="389781" y="216237"/>
                  <a:pt x="425822" y="315042"/>
                  <a:pt x="384604" y="232607"/>
                </a:cubicBezTo>
                <a:cubicBezTo>
                  <a:pt x="379592" y="222583"/>
                  <a:pt x="380696" y="209676"/>
                  <a:pt x="373971" y="200710"/>
                </a:cubicBezTo>
                <a:cubicBezTo>
                  <a:pt x="364892" y="188606"/>
                  <a:pt x="314575" y="135906"/>
                  <a:pt x="288911" y="126282"/>
                </a:cubicBezTo>
                <a:cubicBezTo>
                  <a:pt x="271990" y="119936"/>
                  <a:pt x="253469" y="119193"/>
                  <a:pt x="235748" y="115649"/>
                </a:cubicBezTo>
                <a:cubicBezTo>
                  <a:pt x="164864" y="119193"/>
                  <a:pt x="88507" y="98741"/>
                  <a:pt x="23097" y="126282"/>
                </a:cubicBezTo>
                <a:cubicBezTo>
                  <a:pt x="0" y="136007"/>
                  <a:pt x="28814" y="176135"/>
                  <a:pt x="33729" y="200710"/>
                </a:cubicBezTo>
                <a:cubicBezTo>
                  <a:pt x="35927" y="211700"/>
                  <a:pt x="38145" y="223282"/>
                  <a:pt x="44362" y="232607"/>
                </a:cubicBezTo>
                <a:cubicBezTo>
                  <a:pt x="67660" y="267554"/>
                  <a:pt x="78735" y="261252"/>
                  <a:pt x="108157" y="285770"/>
                </a:cubicBezTo>
                <a:cubicBezTo>
                  <a:pt x="153618" y="323655"/>
                  <a:pt x="127867" y="307748"/>
                  <a:pt x="161320" y="349565"/>
                </a:cubicBezTo>
                <a:cubicBezTo>
                  <a:pt x="178637" y="371212"/>
                  <a:pt x="190795" y="376304"/>
                  <a:pt x="214483" y="392096"/>
                </a:cubicBezTo>
                <a:cubicBezTo>
                  <a:pt x="221571" y="406273"/>
                  <a:pt x="229861" y="419910"/>
                  <a:pt x="235748" y="434626"/>
                </a:cubicBezTo>
                <a:cubicBezTo>
                  <a:pt x="244073" y="455438"/>
                  <a:pt x="246989" y="478372"/>
                  <a:pt x="257013" y="498421"/>
                </a:cubicBezTo>
                <a:cubicBezTo>
                  <a:pt x="264101" y="512598"/>
                  <a:pt x="272392" y="526235"/>
                  <a:pt x="278278" y="540951"/>
                </a:cubicBezTo>
                <a:cubicBezTo>
                  <a:pt x="286603" y="561763"/>
                  <a:pt x="289518" y="584698"/>
                  <a:pt x="299543" y="604747"/>
                </a:cubicBezTo>
                <a:cubicBezTo>
                  <a:pt x="306631" y="618924"/>
                  <a:pt x="314564" y="632709"/>
                  <a:pt x="320808" y="647277"/>
                </a:cubicBezTo>
                <a:cubicBezTo>
                  <a:pt x="325223" y="657579"/>
                  <a:pt x="328362" y="668398"/>
                  <a:pt x="331441" y="679175"/>
                </a:cubicBezTo>
                <a:cubicBezTo>
                  <a:pt x="335456" y="693226"/>
                  <a:pt x="336318" y="708274"/>
                  <a:pt x="342074" y="721705"/>
                </a:cubicBezTo>
                <a:cubicBezTo>
                  <a:pt x="347108" y="733451"/>
                  <a:pt x="356251" y="742970"/>
                  <a:pt x="363339" y="753603"/>
                </a:cubicBezTo>
                <a:cubicBezTo>
                  <a:pt x="366883" y="774868"/>
                  <a:pt x="367154" y="796946"/>
                  <a:pt x="373971" y="817398"/>
                </a:cubicBezTo>
                <a:cubicBezTo>
                  <a:pt x="378012" y="829521"/>
                  <a:pt x="391564" y="837056"/>
                  <a:pt x="395236" y="849296"/>
                </a:cubicBezTo>
                <a:cubicBezTo>
                  <a:pt x="402437" y="873300"/>
                  <a:pt x="397304" y="900172"/>
                  <a:pt x="405869" y="923724"/>
                </a:cubicBezTo>
                <a:cubicBezTo>
                  <a:pt x="411925" y="940378"/>
                  <a:pt x="427605" y="951736"/>
                  <a:pt x="437767" y="966254"/>
                </a:cubicBezTo>
                <a:cubicBezTo>
                  <a:pt x="452423" y="987191"/>
                  <a:pt x="464962" y="1009603"/>
                  <a:pt x="480297" y="1030049"/>
                </a:cubicBezTo>
                <a:cubicBezTo>
                  <a:pt x="490930" y="1044226"/>
                  <a:pt x="501895" y="1058159"/>
                  <a:pt x="512195" y="1072579"/>
                </a:cubicBezTo>
                <a:cubicBezTo>
                  <a:pt x="519623" y="1082978"/>
                  <a:pt x="524424" y="1095441"/>
                  <a:pt x="533460" y="1104477"/>
                </a:cubicBezTo>
                <a:cubicBezTo>
                  <a:pt x="546651" y="1117668"/>
                  <a:pt x="589774" y="1145564"/>
                  <a:pt x="607888" y="1157640"/>
                </a:cubicBezTo>
                <a:cubicBezTo>
                  <a:pt x="614976" y="1168273"/>
                  <a:pt x="618317" y="1182765"/>
                  <a:pt x="629153" y="1189538"/>
                </a:cubicBezTo>
                <a:cubicBezTo>
                  <a:pt x="648161" y="1201418"/>
                  <a:pt x="670549" y="1209942"/>
                  <a:pt x="692948" y="1210803"/>
                </a:cubicBezTo>
                <a:lnTo>
                  <a:pt x="969395" y="1221435"/>
                </a:lnTo>
                <a:cubicBezTo>
                  <a:pt x="990406" y="1228439"/>
                  <a:pt x="1018201" y="1234597"/>
                  <a:pt x="1033190" y="1253333"/>
                </a:cubicBezTo>
                <a:cubicBezTo>
                  <a:pt x="1040191" y="1262085"/>
                  <a:pt x="1038056" y="1275620"/>
                  <a:pt x="1043822" y="1285231"/>
                </a:cubicBezTo>
                <a:cubicBezTo>
                  <a:pt x="1048980" y="1293827"/>
                  <a:pt x="1058826" y="1298668"/>
                  <a:pt x="1065088" y="1306496"/>
                </a:cubicBezTo>
                <a:cubicBezTo>
                  <a:pt x="1073071" y="1316474"/>
                  <a:pt x="1079265" y="1327761"/>
                  <a:pt x="1086353" y="1338393"/>
                </a:cubicBezTo>
                <a:cubicBezTo>
                  <a:pt x="1125123" y="1454710"/>
                  <a:pt x="1063293" y="1278535"/>
                  <a:pt x="1118250" y="1402189"/>
                </a:cubicBezTo>
                <a:cubicBezTo>
                  <a:pt x="1127354" y="1422672"/>
                  <a:pt x="1123665" y="1450134"/>
                  <a:pt x="1139515" y="1465984"/>
                </a:cubicBezTo>
                <a:cubicBezTo>
                  <a:pt x="1150148" y="1476617"/>
                  <a:pt x="1161627" y="1486465"/>
                  <a:pt x="1171413" y="1497882"/>
                </a:cubicBezTo>
                <a:cubicBezTo>
                  <a:pt x="1182946" y="1511337"/>
                  <a:pt x="1190780" y="1527881"/>
                  <a:pt x="1203311" y="1540412"/>
                </a:cubicBezTo>
                <a:cubicBezTo>
                  <a:pt x="1212347" y="1549448"/>
                  <a:pt x="1225230" y="1553694"/>
                  <a:pt x="1235208" y="1561677"/>
                </a:cubicBezTo>
                <a:cubicBezTo>
                  <a:pt x="1310960" y="1622278"/>
                  <a:pt x="1190197" y="1538757"/>
                  <a:pt x="1288371" y="1604207"/>
                </a:cubicBezTo>
                <a:cubicBezTo>
                  <a:pt x="1401785" y="1600663"/>
                  <a:pt x="1515318" y="1599869"/>
                  <a:pt x="1628613" y="1593575"/>
                </a:cubicBezTo>
                <a:cubicBezTo>
                  <a:pt x="1643204" y="1592764"/>
                  <a:pt x="1656530" y="1582942"/>
                  <a:pt x="1671143" y="1582942"/>
                </a:cubicBezTo>
                <a:cubicBezTo>
                  <a:pt x="1682351" y="1582942"/>
                  <a:pt x="1692264" y="1590496"/>
                  <a:pt x="1703041" y="1593575"/>
                </a:cubicBezTo>
                <a:cubicBezTo>
                  <a:pt x="1717092" y="1597589"/>
                  <a:pt x="1731194" y="1601593"/>
                  <a:pt x="1745571" y="1604207"/>
                </a:cubicBezTo>
                <a:cubicBezTo>
                  <a:pt x="1770228" y="1608690"/>
                  <a:pt x="1795279" y="1610720"/>
                  <a:pt x="1819999" y="1614840"/>
                </a:cubicBezTo>
                <a:cubicBezTo>
                  <a:pt x="1837825" y="1617811"/>
                  <a:pt x="1855365" y="1622331"/>
                  <a:pt x="1873162" y="1625472"/>
                </a:cubicBezTo>
                <a:cubicBezTo>
                  <a:pt x="2020469" y="1651468"/>
                  <a:pt x="1957597" y="1632353"/>
                  <a:pt x="2032650" y="1657370"/>
                </a:cubicBezTo>
                <a:cubicBezTo>
                  <a:pt x="2043283" y="1664458"/>
                  <a:pt x="2051833" y="1677363"/>
                  <a:pt x="2064548" y="1678635"/>
                </a:cubicBezTo>
                <a:cubicBezTo>
                  <a:pt x="2089485" y="1681129"/>
                  <a:pt x="2113915" y="1668003"/>
                  <a:pt x="2138976" y="1668003"/>
                </a:cubicBezTo>
                <a:cubicBezTo>
                  <a:pt x="2206409" y="1668003"/>
                  <a:pt x="2273655" y="1675091"/>
                  <a:pt x="2340995" y="1678635"/>
                </a:cubicBezTo>
                <a:cubicBezTo>
                  <a:pt x="2355172" y="1682179"/>
                  <a:pt x="2369474" y="1685253"/>
                  <a:pt x="2383525" y="1689268"/>
                </a:cubicBezTo>
                <a:cubicBezTo>
                  <a:pt x="2430806" y="1702777"/>
                  <a:pt x="2402567" y="1699456"/>
                  <a:pt x="2457953" y="1710533"/>
                </a:cubicBezTo>
                <a:cubicBezTo>
                  <a:pt x="2479093" y="1714761"/>
                  <a:pt x="2500608" y="1716937"/>
                  <a:pt x="2521748" y="1721165"/>
                </a:cubicBezTo>
                <a:cubicBezTo>
                  <a:pt x="2536077" y="1724031"/>
                  <a:pt x="2550013" y="1728628"/>
                  <a:pt x="2564278" y="1731798"/>
                </a:cubicBezTo>
                <a:cubicBezTo>
                  <a:pt x="2685809" y="1758806"/>
                  <a:pt x="2556213" y="1727125"/>
                  <a:pt x="2659971" y="1753063"/>
                </a:cubicBezTo>
                <a:cubicBezTo>
                  <a:pt x="2670604" y="1760151"/>
                  <a:pt x="2680439" y="1768613"/>
                  <a:pt x="2691869" y="1774328"/>
                </a:cubicBezTo>
                <a:cubicBezTo>
                  <a:pt x="2727497" y="1792142"/>
                  <a:pt x="2789133" y="1792224"/>
                  <a:pt x="2819460" y="1795593"/>
                </a:cubicBezTo>
                <a:cubicBezTo>
                  <a:pt x="2830092" y="1806226"/>
                  <a:pt x="2838302" y="1820031"/>
                  <a:pt x="2851357" y="1827491"/>
                </a:cubicBezTo>
                <a:cubicBezTo>
                  <a:pt x="2864045" y="1834741"/>
                  <a:pt x="2879891" y="1833925"/>
                  <a:pt x="2893888" y="1838124"/>
                </a:cubicBezTo>
                <a:cubicBezTo>
                  <a:pt x="2915358" y="1844565"/>
                  <a:pt x="2936418" y="1852301"/>
                  <a:pt x="2957683" y="1859389"/>
                </a:cubicBezTo>
                <a:lnTo>
                  <a:pt x="2989581" y="1870021"/>
                </a:lnTo>
                <a:lnTo>
                  <a:pt x="3021478" y="1880654"/>
                </a:lnTo>
                <a:cubicBezTo>
                  <a:pt x="3032111" y="1891286"/>
                  <a:pt x="3040232" y="1905249"/>
                  <a:pt x="3053376" y="1912551"/>
                </a:cubicBezTo>
                <a:cubicBezTo>
                  <a:pt x="3072971" y="1923437"/>
                  <a:pt x="3095906" y="1926729"/>
                  <a:pt x="3117171" y="1933817"/>
                </a:cubicBezTo>
                <a:lnTo>
                  <a:pt x="3180967" y="1955082"/>
                </a:lnTo>
                <a:cubicBezTo>
                  <a:pt x="3191599" y="1958626"/>
                  <a:pt x="3201991" y="1962996"/>
                  <a:pt x="3212864" y="1965714"/>
                </a:cubicBezTo>
                <a:lnTo>
                  <a:pt x="3255395" y="1976347"/>
                </a:lnTo>
                <a:cubicBezTo>
                  <a:pt x="3322734" y="1972803"/>
                  <a:pt x="3390234" y="1971556"/>
                  <a:pt x="3457413" y="1965714"/>
                </a:cubicBezTo>
                <a:cubicBezTo>
                  <a:pt x="3471971" y="1964448"/>
                  <a:pt x="3486873" y="1961617"/>
                  <a:pt x="3499943" y="1955082"/>
                </a:cubicBezTo>
                <a:cubicBezTo>
                  <a:pt x="3515793" y="1947157"/>
                  <a:pt x="3527088" y="1931976"/>
                  <a:pt x="3542474" y="1923184"/>
                </a:cubicBezTo>
                <a:cubicBezTo>
                  <a:pt x="3552205" y="1917623"/>
                  <a:pt x="3564347" y="1917563"/>
                  <a:pt x="3574371" y="1912551"/>
                </a:cubicBezTo>
                <a:cubicBezTo>
                  <a:pt x="3656806" y="1871333"/>
                  <a:pt x="3558001" y="1907374"/>
                  <a:pt x="3638167" y="1880654"/>
                </a:cubicBezTo>
                <a:cubicBezTo>
                  <a:pt x="3687810" y="1831009"/>
                  <a:pt x="3650150" y="1864500"/>
                  <a:pt x="3701962" y="1827491"/>
                </a:cubicBezTo>
                <a:cubicBezTo>
                  <a:pt x="3716382" y="1817191"/>
                  <a:pt x="3728642" y="1803518"/>
                  <a:pt x="3744492" y="1795593"/>
                </a:cubicBezTo>
                <a:cubicBezTo>
                  <a:pt x="3764541" y="1785568"/>
                  <a:pt x="3788239" y="1784353"/>
                  <a:pt x="3808288" y="1774328"/>
                </a:cubicBezTo>
                <a:cubicBezTo>
                  <a:pt x="3822465" y="1767240"/>
                  <a:pt x="3837056" y="1760927"/>
                  <a:pt x="3850818" y="1753063"/>
                </a:cubicBezTo>
                <a:cubicBezTo>
                  <a:pt x="3861913" y="1746723"/>
                  <a:pt x="3870970" y="1736832"/>
                  <a:pt x="3882715" y="1731798"/>
                </a:cubicBezTo>
                <a:cubicBezTo>
                  <a:pt x="3896681" y="1725812"/>
                  <a:pt x="3967922" y="1712863"/>
                  <a:pt x="3978408" y="1710533"/>
                </a:cubicBezTo>
                <a:cubicBezTo>
                  <a:pt x="3992673" y="1707363"/>
                  <a:pt x="4006524" y="1702302"/>
                  <a:pt x="4020939" y="1699900"/>
                </a:cubicBezTo>
                <a:cubicBezTo>
                  <a:pt x="4076684" y="1690609"/>
                  <a:pt x="4170922" y="1683366"/>
                  <a:pt x="4222957" y="1678635"/>
                </a:cubicBezTo>
                <a:cubicBezTo>
                  <a:pt x="4299250" y="1688172"/>
                  <a:pt x="4367862" y="1698119"/>
                  <a:pt x="4446241" y="1699900"/>
                </a:cubicBezTo>
                <a:cubicBezTo>
                  <a:pt x="4556082" y="1702396"/>
                  <a:pt x="4665980" y="1699900"/>
                  <a:pt x="4775850" y="1699900"/>
                </a:cubicBezTo>
                <a:cubicBezTo>
                  <a:pt x="4816661" y="1638684"/>
                  <a:pt x="4794147" y="1687272"/>
                  <a:pt x="4786483" y="1572310"/>
                </a:cubicBezTo>
                <a:cubicBezTo>
                  <a:pt x="4781527" y="1497963"/>
                  <a:pt x="4781159" y="1423349"/>
                  <a:pt x="4775850" y="1349026"/>
                </a:cubicBezTo>
                <a:cubicBezTo>
                  <a:pt x="4760626" y="1135898"/>
                  <a:pt x="4777161" y="1193476"/>
                  <a:pt x="4743953" y="1093844"/>
                </a:cubicBezTo>
                <a:cubicBezTo>
                  <a:pt x="4747497" y="1008784"/>
                  <a:pt x="4749586" y="923650"/>
                  <a:pt x="4754585" y="838663"/>
                </a:cubicBezTo>
                <a:cubicBezTo>
                  <a:pt x="4756677" y="803106"/>
                  <a:pt x="4760181" y="767598"/>
                  <a:pt x="4765218" y="732338"/>
                </a:cubicBezTo>
                <a:cubicBezTo>
                  <a:pt x="4767285" y="717872"/>
                  <a:pt x="4774396" y="704348"/>
                  <a:pt x="4775850" y="689807"/>
                </a:cubicBezTo>
                <a:cubicBezTo>
                  <a:pt x="4777966" y="668648"/>
                  <a:pt x="4821925" y="610063"/>
                  <a:pt x="4786483" y="583482"/>
                </a:cubicBezTo>
                <a:close/>
              </a:path>
            </a:pathLst>
          </a:custGeom>
          <a:solidFill>
            <a:schemeClr val="tx1">
              <a:alpha val="7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8680" name="TextBox 27"/>
          <p:cNvSpPr txBox="1">
            <a:spLocks noChangeArrowheads="1"/>
          </p:cNvSpPr>
          <p:nvPr/>
        </p:nvSpPr>
        <p:spPr bwMode="auto">
          <a:xfrm>
            <a:off x="7286625" y="2071688"/>
            <a:ext cx="652463" cy="369887"/>
          </a:xfrm>
          <a:prstGeom prst="rect">
            <a:avLst/>
          </a:prstGeom>
          <a:noFill/>
          <a:ln w="9525">
            <a:noFill/>
            <a:miter lim="800000"/>
            <a:headEnd/>
            <a:tailEnd/>
          </a:ln>
        </p:spPr>
        <p:txBody>
          <a:bodyPr wrap="none">
            <a:spAutoFit/>
          </a:bodyPr>
          <a:lstStyle/>
          <a:p>
            <a:r>
              <a:rPr lang="en-US">
                <a:latin typeface="Calibri" pitchFamily="34" charset="0"/>
              </a:rPr>
              <a:t>1624</a:t>
            </a:r>
            <a:endParaRPr lang="en-GB">
              <a:latin typeface="Calibri" pitchFamily="34" charset="0"/>
            </a:endParaRPr>
          </a:p>
        </p:txBody>
      </p:sp>
      <p:sp>
        <p:nvSpPr>
          <p:cNvPr id="29" name="Oval 28"/>
          <p:cNvSpPr/>
          <p:nvPr/>
        </p:nvSpPr>
        <p:spPr>
          <a:xfrm>
            <a:off x="5857875" y="5929313"/>
            <a:ext cx="285750" cy="28575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8682" name="TextBox 30"/>
          <p:cNvSpPr txBox="1">
            <a:spLocks noChangeArrowheads="1"/>
          </p:cNvSpPr>
          <p:nvPr/>
        </p:nvSpPr>
        <p:spPr bwMode="auto">
          <a:xfrm>
            <a:off x="5143500" y="6215063"/>
            <a:ext cx="652463" cy="369887"/>
          </a:xfrm>
          <a:prstGeom prst="rect">
            <a:avLst/>
          </a:prstGeom>
          <a:noFill/>
          <a:ln w="9525">
            <a:noFill/>
            <a:miter lim="800000"/>
            <a:headEnd/>
            <a:tailEnd/>
          </a:ln>
        </p:spPr>
        <p:txBody>
          <a:bodyPr wrap="none">
            <a:spAutoFit/>
          </a:bodyPr>
          <a:lstStyle/>
          <a:p>
            <a:r>
              <a:rPr lang="en-US">
                <a:latin typeface="Calibri" pitchFamily="34" charset="0"/>
              </a:rPr>
              <a:t>1619</a:t>
            </a:r>
            <a:endParaRPr lang="en-GB">
              <a:latin typeface="Calibri" pitchFamily="34" charset="0"/>
            </a:endParaRPr>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pPr eaLnBrk="1" hangingPunct="1"/>
            <a:endParaRPr lang="en-GB" smtClean="0"/>
          </a:p>
        </p:txBody>
      </p:sp>
      <p:pic>
        <p:nvPicPr>
          <p:cNvPr id="29698" name="Content Placeholder 3" descr="east indes.jpg"/>
          <p:cNvPicPr>
            <a:picLocks noGrp="1" noChangeAspect="1"/>
          </p:cNvPicPr>
          <p:nvPr>
            <p:ph idx="1"/>
          </p:nvPr>
        </p:nvPicPr>
        <p:blipFill>
          <a:blip r:embed="rId2"/>
          <a:srcRect/>
          <a:stretch>
            <a:fillRect/>
          </a:stretch>
        </p:blipFill>
        <p:spPr>
          <a:xfrm>
            <a:off x="-31750" y="0"/>
            <a:ext cx="9307513" cy="6858000"/>
          </a:xfrm>
        </p:spPr>
      </p:pic>
      <p:sp>
        <p:nvSpPr>
          <p:cNvPr id="5" name="Oval 4"/>
          <p:cNvSpPr/>
          <p:nvPr/>
        </p:nvSpPr>
        <p:spPr>
          <a:xfrm>
            <a:off x="2214563" y="3429000"/>
            <a:ext cx="285750"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Oval 5"/>
          <p:cNvSpPr/>
          <p:nvPr/>
        </p:nvSpPr>
        <p:spPr>
          <a:xfrm>
            <a:off x="3786188" y="2214563"/>
            <a:ext cx="285750"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Oval 6"/>
          <p:cNvSpPr/>
          <p:nvPr/>
        </p:nvSpPr>
        <p:spPr>
          <a:xfrm>
            <a:off x="2928938" y="3429000"/>
            <a:ext cx="285750"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 name="Oval 7"/>
          <p:cNvSpPr/>
          <p:nvPr/>
        </p:nvSpPr>
        <p:spPr>
          <a:xfrm>
            <a:off x="2714625" y="3857625"/>
            <a:ext cx="285750"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 name="Oval 8"/>
          <p:cNvSpPr/>
          <p:nvPr/>
        </p:nvSpPr>
        <p:spPr>
          <a:xfrm>
            <a:off x="3071813" y="2857500"/>
            <a:ext cx="285750"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0" name="Oval 9"/>
          <p:cNvSpPr/>
          <p:nvPr/>
        </p:nvSpPr>
        <p:spPr>
          <a:xfrm>
            <a:off x="6215063" y="2071688"/>
            <a:ext cx="285750"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3" name="Oval 22"/>
          <p:cNvSpPr/>
          <p:nvPr/>
        </p:nvSpPr>
        <p:spPr>
          <a:xfrm>
            <a:off x="6643688" y="2571750"/>
            <a:ext cx="1771650" cy="2143125"/>
          </a:xfrm>
          <a:prstGeom prst="ellipse">
            <a:avLst/>
          </a:prstGeom>
          <a:solidFill>
            <a:srgbClr val="FFFF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00"/>
              </a:solidFill>
            </a:endParaRPr>
          </a:p>
        </p:txBody>
      </p:sp>
      <p:sp>
        <p:nvSpPr>
          <p:cNvPr id="26" name="Freeform 25"/>
          <p:cNvSpPr/>
          <p:nvPr/>
        </p:nvSpPr>
        <p:spPr>
          <a:xfrm>
            <a:off x="2498725" y="966788"/>
            <a:ext cx="31750" cy="42862"/>
          </a:xfrm>
          <a:custGeom>
            <a:avLst/>
            <a:gdLst>
              <a:gd name="connsiteX0" fmla="*/ 31898 w 31898"/>
              <a:gd name="connsiteY0" fmla="*/ 0 h 42530"/>
              <a:gd name="connsiteX1" fmla="*/ 0 w 31898"/>
              <a:gd name="connsiteY1" fmla="*/ 42530 h 42530"/>
            </a:gdLst>
            <a:ahLst/>
            <a:cxnLst>
              <a:cxn ang="0">
                <a:pos x="connsiteX0" y="connsiteY0"/>
              </a:cxn>
              <a:cxn ang="0">
                <a:pos x="connsiteX1" y="connsiteY1"/>
              </a:cxn>
            </a:cxnLst>
            <a:rect l="l" t="t" r="r" b="b"/>
            <a:pathLst>
              <a:path w="31898" h="42530">
                <a:moveTo>
                  <a:pt x="31898" y="0"/>
                </a:moveTo>
                <a:lnTo>
                  <a:pt x="0" y="42530"/>
                </a:ln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sp>
        <p:nvSpPr>
          <p:cNvPr id="30" name="Freeform 29"/>
          <p:cNvSpPr/>
          <p:nvPr/>
        </p:nvSpPr>
        <p:spPr>
          <a:xfrm>
            <a:off x="4784725" y="2071688"/>
            <a:ext cx="1308100" cy="2192337"/>
          </a:xfrm>
          <a:custGeom>
            <a:avLst/>
            <a:gdLst>
              <a:gd name="connsiteX0" fmla="*/ 925566 w 1308338"/>
              <a:gd name="connsiteY0" fmla="*/ 373899 h 1734930"/>
              <a:gd name="connsiteX1" fmla="*/ 883035 w 1308338"/>
              <a:gd name="connsiteY1" fmla="*/ 384532 h 1734930"/>
              <a:gd name="connsiteX2" fmla="*/ 840505 w 1308338"/>
              <a:gd name="connsiteY2" fmla="*/ 448327 h 1734930"/>
              <a:gd name="connsiteX3" fmla="*/ 819240 w 1308338"/>
              <a:gd name="connsiteY3" fmla="*/ 544020 h 1734930"/>
              <a:gd name="connsiteX4" fmla="*/ 808608 w 1308338"/>
              <a:gd name="connsiteY4" fmla="*/ 575918 h 1734930"/>
              <a:gd name="connsiteX5" fmla="*/ 840505 w 1308338"/>
              <a:gd name="connsiteY5" fmla="*/ 682244 h 1734930"/>
              <a:gd name="connsiteX6" fmla="*/ 872403 w 1308338"/>
              <a:gd name="connsiteY6" fmla="*/ 746039 h 1734930"/>
              <a:gd name="connsiteX7" fmla="*/ 968096 w 1308338"/>
              <a:gd name="connsiteY7" fmla="*/ 799202 h 1734930"/>
              <a:gd name="connsiteX8" fmla="*/ 999994 w 1308338"/>
              <a:gd name="connsiteY8" fmla="*/ 820467 h 1734930"/>
              <a:gd name="connsiteX9" fmla="*/ 1053156 w 1308338"/>
              <a:gd name="connsiteY9" fmla="*/ 873630 h 1734930"/>
              <a:gd name="connsiteX10" fmla="*/ 1074422 w 1308338"/>
              <a:gd name="connsiteY10" fmla="*/ 905527 h 1734930"/>
              <a:gd name="connsiteX11" fmla="*/ 1106319 w 1308338"/>
              <a:gd name="connsiteY11" fmla="*/ 937425 h 1734930"/>
              <a:gd name="connsiteX12" fmla="*/ 1148849 w 1308338"/>
              <a:gd name="connsiteY12" fmla="*/ 1001220 h 1734930"/>
              <a:gd name="connsiteX13" fmla="*/ 1202012 w 1308338"/>
              <a:gd name="connsiteY13" fmla="*/ 1043751 h 1734930"/>
              <a:gd name="connsiteX14" fmla="*/ 1233910 w 1308338"/>
              <a:gd name="connsiteY14" fmla="*/ 1065016 h 1734930"/>
              <a:gd name="connsiteX15" fmla="*/ 1255175 w 1308338"/>
              <a:gd name="connsiteY15" fmla="*/ 1128811 h 1734930"/>
              <a:gd name="connsiteX16" fmla="*/ 1265808 w 1308338"/>
              <a:gd name="connsiteY16" fmla="*/ 1160709 h 1734930"/>
              <a:gd name="connsiteX17" fmla="*/ 1276440 w 1308338"/>
              <a:gd name="connsiteY17" fmla="*/ 1203239 h 1734930"/>
              <a:gd name="connsiteX18" fmla="*/ 1287073 w 1308338"/>
              <a:gd name="connsiteY18" fmla="*/ 1309564 h 1734930"/>
              <a:gd name="connsiteX19" fmla="*/ 1308338 w 1308338"/>
              <a:gd name="connsiteY19" fmla="*/ 1373360 h 1734930"/>
              <a:gd name="connsiteX20" fmla="*/ 1287073 w 1308338"/>
              <a:gd name="connsiteY20" fmla="*/ 1458420 h 1734930"/>
              <a:gd name="connsiteX21" fmla="*/ 1265808 w 1308338"/>
              <a:gd name="connsiteY21" fmla="*/ 1490318 h 1734930"/>
              <a:gd name="connsiteX22" fmla="*/ 1180747 w 1308338"/>
              <a:gd name="connsiteY22" fmla="*/ 1554113 h 1734930"/>
              <a:gd name="connsiteX23" fmla="*/ 1138217 w 1308338"/>
              <a:gd name="connsiteY23" fmla="*/ 1586011 h 1734930"/>
              <a:gd name="connsiteX24" fmla="*/ 1116952 w 1308338"/>
              <a:gd name="connsiteY24" fmla="*/ 1617909 h 1734930"/>
              <a:gd name="connsiteX25" fmla="*/ 1053156 w 1308338"/>
              <a:gd name="connsiteY25" fmla="*/ 1660439 h 1734930"/>
              <a:gd name="connsiteX26" fmla="*/ 1021259 w 1308338"/>
              <a:gd name="connsiteY26" fmla="*/ 1681704 h 1734930"/>
              <a:gd name="connsiteX27" fmla="*/ 925566 w 1308338"/>
              <a:gd name="connsiteY27" fmla="*/ 1713602 h 1734930"/>
              <a:gd name="connsiteX28" fmla="*/ 893668 w 1308338"/>
              <a:gd name="connsiteY28" fmla="*/ 1724234 h 1734930"/>
              <a:gd name="connsiteX29" fmla="*/ 861770 w 1308338"/>
              <a:gd name="connsiteY29" fmla="*/ 1734867 h 1734930"/>
              <a:gd name="connsiteX30" fmla="*/ 797975 w 1308338"/>
              <a:gd name="connsiteY30" fmla="*/ 1724234 h 1734930"/>
              <a:gd name="connsiteX31" fmla="*/ 787342 w 1308338"/>
              <a:gd name="connsiteY31" fmla="*/ 1692337 h 1734930"/>
              <a:gd name="connsiteX32" fmla="*/ 776710 w 1308338"/>
              <a:gd name="connsiteY32" fmla="*/ 1639174 h 1734930"/>
              <a:gd name="connsiteX33" fmla="*/ 744812 w 1308338"/>
              <a:gd name="connsiteY33" fmla="*/ 1564746 h 1734930"/>
              <a:gd name="connsiteX34" fmla="*/ 734180 w 1308338"/>
              <a:gd name="connsiteY34" fmla="*/ 1500951 h 1734930"/>
              <a:gd name="connsiteX35" fmla="*/ 723547 w 1308338"/>
              <a:gd name="connsiteY35" fmla="*/ 1447788 h 1734930"/>
              <a:gd name="connsiteX36" fmla="*/ 734180 w 1308338"/>
              <a:gd name="connsiteY36" fmla="*/ 1373360 h 1734930"/>
              <a:gd name="connsiteX37" fmla="*/ 744812 w 1308338"/>
              <a:gd name="connsiteY37" fmla="*/ 1277667 h 1734930"/>
              <a:gd name="connsiteX38" fmla="*/ 755445 w 1308338"/>
              <a:gd name="connsiteY38" fmla="*/ 1245769 h 1734930"/>
              <a:gd name="connsiteX39" fmla="*/ 808608 w 1308338"/>
              <a:gd name="connsiteY39" fmla="*/ 1192606 h 1734930"/>
              <a:gd name="connsiteX40" fmla="*/ 840505 w 1308338"/>
              <a:gd name="connsiteY40" fmla="*/ 1181974 h 1734930"/>
              <a:gd name="connsiteX41" fmla="*/ 851138 w 1308338"/>
              <a:gd name="connsiteY41" fmla="*/ 1096913 h 1734930"/>
              <a:gd name="connsiteX42" fmla="*/ 861770 w 1308338"/>
              <a:gd name="connsiteY42" fmla="*/ 1065016 h 1734930"/>
              <a:gd name="connsiteX43" fmla="*/ 840505 w 1308338"/>
              <a:gd name="connsiteY43" fmla="*/ 1022485 h 1734930"/>
              <a:gd name="connsiteX44" fmla="*/ 829873 w 1308338"/>
              <a:gd name="connsiteY44" fmla="*/ 979955 h 1734930"/>
              <a:gd name="connsiteX45" fmla="*/ 808608 w 1308338"/>
              <a:gd name="connsiteY45" fmla="*/ 916160 h 1734930"/>
              <a:gd name="connsiteX46" fmla="*/ 776710 w 1308338"/>
              <a:gd name="connsiteY46" fmla="*/ 777937 h 1734930"/>
              <a:gd name="connsiteX47" fmla="*/ 755445 w 1308338"/>
              <a:gd name="connsiteY47" fmla="*/ 703509 h 1734930"/>
              <a:gd name="connsiteX48" fmla="*/ 681017 w 1308338"/>
              <a:gd name="connsiteY48" fmla="*/ 660978 h 1734930"/>
              <a:gd name="connsiteX49" fmla="*/ 659752 w 1308338"/>
              <a:gd name="connsiteY49" fmla="*/ 629081 h 1734930"/>
              <a:gd name="connsiteX50" fmla="*/ 595956 w 1308338"/>
              <a:gd name="connsiteY50" fmla="*/ 575918 h 1734930"/>
              <a:gd name="connsiteX51" fmla="*/ 532161 w 1308338"/>
              <a:gd name="connsiteY51" fmla="*/ 554653 h 1734930"/>
              <a:gd name="connsiteX52" fmla="*/ 500263 w 1308338"/>
              <a:gd name="connsiteY52" fmla="*/ 544020 h 1734930"/>
              <a:gd name="connsiteX53" fmla="*/ 425835 w 1308338"/>
              <a:gd name="connsiteY53" fmla="*/ 512123 h 1734930"/>
              <a:gd name="connsiteX54" fmla="*/ 393938 w 1308338"/>
              <a:gd name="connsiteY54" fmla="*/ 490858 h 1734930"/>
              <a:gd name="connsiteX55" fmla="*/ 287612 w 1308338"/>
              <a:gd name="connsiteY55" fmla="*/ 458960 h 1734930"/>
              <a:gd name="connsiteX56" fmla="*/ 255715 w 1308338"/>
              <a:gd name="connsiteY56" fmla="*/ 448327 h 1734930"/>
              <a:gd name="connsiteX57" fmla="*/ 128124 w 1308338"/>
              <a:gd name="connsiteY57" fmla="*/ 437695 h 1734930"/>
              <a:gd name="connsiteX58" fmla="*/ 106859 w 1308338"/>
              <a:gd name="connsiteY58" fmla="*/ 405797 h 1734930"/>
              <a:gd name="connsiteX59" fmla="*/ 85594 w 1308338"/>
              <a:gd name="connsiteY59" fmla="*/ 437695 h 1734930"/>
              <a:gd name="connsiteX60" fmla="*/ 64329 w 1308338"/>
              <a:gd name="connsiteY60" fmla="*/ 480225 h 1734930"/>
              <a:gd name="connsiteX61" fmla="*/ 11166 w 1308338"/>
              <a:gd name="connsiteY61" fmla="*/ 469592 h 1734930"/>
              <a:gd name="connsiteX62" fmla="*/ 533 w 1308338"/>
              <a:gd name="connsiteY62" fmla="*/ 437695 h 1734930"/>
              <a:gd name="connsiteX63" fmla="*/ 43063 w 1308338"/>
              <a:gd name="connsiteY63" fmla="*/ 193146 h 1734930"/>
              <a:gd name="connsiteX64" fmla="*/ 64329 w 1308338"/>
              <a:gd name="connsiteY64" fmla="*/ 171881 h 1734930"/>
              <a:gd name="connsiteX65" fmla="*/ 74961 w 1308338"/>
              <a:gd name="connsiteY65" fmla="*/ 118718 h 1734930"/>
              <a:gd name="connsiteX66" fmla="*/ 85594 w 1308338"/>
              <a:gd name="connsiteY66" fmla="*/ 86820 h 1734930"/>
              <a:gd name="connsiteX67" fmla="*/ 96226 w 1308338"/>
              <a:gd name="connsiteY67" fmla="*/ 12392 h 1734930"/>
              <a:gd name="connsiteX68" fmla="*/ 138756 w 1308338"/>
              <a:gd name="connsiteY68" fmla="*/ 1760 h 1734930"/>
              <a:gd name="connsiteX69" fmla="*/ 170654 w 1308338"/>
              <a:gd name="connsiteY69" fmla="*/ 12392 h 1734930"/>
              <a:gd name="connsiteX70" fmla="*/ 213184 w 1308338"/>
              <a:gd name="connsiteY70" fmla="*/ 76188 h 1734930"/>
              <a:gd name="connsiteX71" fmla="*/ 223817 w 1308338"/>
              <a:gd name="connsiteY71" fmla="*/ 118718 h 1734930"/>
              <a:gd name="connsiteX72" fmla="*/ 255715 w 1308338"/>
              <a:gd name="connsiteY72" fmla="*/ 171881 h 1734930"/>
              <a:gd name="connsiteX73" fmla="*/ 287612 w 1308338"/>
              <a:gd name="connsiteY73" fmla="*/ 182513 h 1734930"/>
              <a:gd name="connsiteX74" fmla="*/ 372673 w 1308338"/>
              <a:gd name="connsiteY74" fmla="*/ 256941 h 1734930"/>
              <a:gd name="connsiteX75" fmla="*/ 436468 w 1308338"/>
              <a:gd name="connsiteY75" fmla="*/ 278206 h 1734930"/>
              <a:gd name="connsiteX76" fmla="*/ 468366 w 1308338"/>
              <a:gd name="connsiteY76" fmla="*/ 299471 h 1734930"/>
              <a:gd name="connsiteX77" fmla="*/ 542794 w 1308338"/>
              <a:gd name="connsiteY77" fmla="*/ 320737 h 1734930"/>
              <a:gd name="connsiteX78" fmla="*/ 574691 w 1308338"/>
              <a:gd name="connsiteY78" fmla="*/ 342002 h 1734930"/>
              <a:gd name="connsiteX79" fmla="*/ 712915 w 1308338"/>
              <a:gd name="connsiteY79" fmla="*/ 342002 h 1734930"/>
              <a:gd name="connsiteX80" fmla="*/ 766077 w 1308338"/>
              <a:gd name="connsiteY80" fmla="*/ 299471 h 1734930"/>
              <a:gd name="connsiteX81" fmla="*/ 872403 w 1308338"/>
              <a:gd name="connsiteY81" fmla="*/ 246309 h 1734930"/>
              <a:gd name="connsiteX82" fmla="*/ 925566 w 1308338"/>
              <a:gd name="connsiteY82" fmla="*/ 373899 h 173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308338" h="1734930">
                <a:moveTo>
                  <a:pt x="925566" y="373899"/>
                </a:moveTo>
                <a:cubicBezTo>
                  <a:pt x="927338" y="396936"/>
                  <a:pt x="894033" y="374909"/>
                  <a:pt x="883035" y="384532"/>
                </a:cubicBezTo>
                <a:cubicBezTo>
                  <a:pt x="863801" y="401362"/>
                  <a:pt x="840505" y="448327"/>
                  <a:pt x="840505" y="448327"/>
                </a:cubicBezTo>
                <a:cubicBezTo>
                  <a:pt x="816571" y="520134"/>
                  <a:pt x="844190" y="431744"/>
                  <a:pt x="819240" y="544020"/>
                </a:cubicBezTo>
                <a:cubicBezTo>
                  <a:pt x="816809" y="554961"/>
                  <a:pt x="812152" y="565285"/>
                  <a:pt x="808608" y="575918"/>
                </a:cubicBezTo>
                <a:cubicBezTo>
                  <a:pt x="824675" y="640189"/>
                  <a:pt x="814621" y="604593"/>
                  <a:pt x="840505" y="682244"/>
                </a:cubicBezTo>
                <a:cubicBezTo>
                  <a:pt x="848089" y="704995"/>
                  <a:pt x="853006" y="729066"/>
                  <a:pt x="872403" y="746039"/>
                </a:cubicBezTo>
                <a:cubicBezTo>
                  <a:pt x="961796" y="824258"/>
                  <a:pt x="904816" y="767562"/>
                  <a:pt x="968096" y="799202"/>
                </a:cubicBezTo>
                <a:cubicBezTo>
                  <a:pt x="979526" y="804917"/>
                  <a:pt x="989361" y="813379"/>
                  <a:pt x="999994" y="820467"/>
                </a:cubicBezTo>
                <a:cubicBezTo>
                  <a:pt x="1056698" y="905521"/>
                  <a:pt x="982276" y="802750"/>
                  <a:pt x="1053156" y="873630"/>
                </a:cubicBezTo>
                <a:cubicBezTo>
                  <a:pt x="1062192" y="882666"/>
                  <a:pt x="1066241" y="895710"/>
                  <a:pt x="1074422" y="905527"/>
                </a:cubicBezTo>
                <a:cubicBezTo>
                  <a:pt x="1084048" y="917078"/>
                  <a:pt x="1097087" y="925556"/>
                  <a:pt x="1106319" y="937425"/>
                </a:cubicBezTo>
                <a:cubicBezTo>
                  <a:pt x="1122010" y="957599"/>
                  <a:pt x="1127584" y="987043"/>
                  <a:pt x="1148849" y="1001220"/>
                </a:cubicBezTo>
                <a:cubicBezTo>
                  <a:pt x="1247027" y="1066671"/>
                  <a:pt x="1126259" y="983148"/>
                  <a:pt x="1202012" y="1043751"/>
                </a:cubicBezTo>
                <a:cubicBezTo>
                  <a:pt x="1211991" y="1051734"/>
                  <a:pt x="1223277" y="1057928"/>
                  <a:pt x="1233910" y="1065016"/>
                </a:cubicBezTo>
                <a:lnTo>
                  <a:pt x="1255175" y="1128811"/>
                </a:lnTo>
                <a:cubicBezTo>
                  <a:pt x="1258719" y="1139444"/>
                  <a:pt x="1263090" y="1149836"/>
                  <a:pt x="1265808" y="1160709"/>
                </a:cubicBezTo>
                <a:lnTo>
                  <a:pt x="1276440" y="1203239"/>
                </a:lnTo>
                <a:cubicBezTo>
                  <a:pt x="1279984" y="1238681"/>
                  <a:pt x="1280509" y="1274556"/>
                  <a:pt x="1287073" y="1309564"/>
                </a:cubicBezTo>
                <a:cubicBezTo>
                  <a:pt x="1291204" y="1331596"/>
                  <a:pt x="1308338" y="1373360"/>
                  <a:pt x="1308338" y="1373360"/>
                </a:cubicBezTo>
                <a:cubicBezTo>
                  <a:pt x="1304295" y="1393577"/>
                  <a:pt x="1297970" y="1436626"/>
                  <a:pt x="1287073" y="1458420"/>
                </a:cubicBezTo>
                <a:cubicBezTo>
                  <a:pt x="1281358" y="1469850"/>
                  <a:pt x="1273791" y="1480339"/>
                  <a:pt x="1265808" y="1490318"/>
                </a:cubicBezTo>
                <a:cubicBezTo>
                  <a:pt x="1241426" y="1520796"/>
                  <a:pt x="1214754" y="1528607"/>
                  <a:pt x="1180747" y="1554113"/>
                </a:cubicBezTo>
                <a:cubicBezTo>
                  <a:pt x="1166570" y="1564746"/>
                  <a:pt x="1150747" y="1573480"/>
                  <a:pt x="1138217" y="1586011"/>
                </a:cubicBezTo>
                <a:cubicBezTo>
                  <a:pt x="1129181" y="1595047"/>
                  <a:pt x="1126569" y="1609494"/>
                  <a:pt x="1116952" y="1617909"/>
                </a:cubicBezTo>
                <a:cubicBezTo>
                  <a:pt x="1097718" y="1634739"/>
                  <a:pt x="1074421" y="1646262"/>
                  <a:pt x="1053156" y="1660439"/>
                </a:cubicBezTo>
                <a:cubicBezTo>
                  <a:pt x="1042524" y="1667527"/>
                  <a:pt x="1033382" y="1677663"/>
                  <a:pt x="1021259" y="1681704"/>
                </a:cubicBezTo>
                <a:lnTo>
                  <a:pt x="925566" y="1713602"/>
                </a:lnTo>
                <a:lnTo>
                  <a:pt x="893668" y="1724234"/>
                </a:lnTo>
                <a:lnTo>
                  <a:pt x="861770" y="1734867"/>
                </a:lnTo>
                <a:cubicBezTo>
                  <a:pt x="840505" y="1731323"/>
                  <a:pt x="816693" y="1734930"/>
                  <a:pt x="797975" y="1724234"/>
                </a:cubicBezTo>
                <a:cubicBezTo>
                  <a:pt x="788244" y="1718674"/>
                  <a:pt x="790060" y="1703210"/>
                  <a:pt x="787342" y="1692337"/>
                </a:cubicBezTo>
                <a:cubicBezTo>
                  <a:pt x="782959" y="1674805"/>
                  <a:pt x="781093" y="1656706"/>
                  <a:pt x="776710" y="1639174"/>
                </a:cubicBezTo>
                <a:cubicBezTo>
                  <a:pt x="768888" y="1607887"/>
                  <a:pt x="760025" y="1595173"/>
                  <a:pt x="744812" y="1564746"/>
                </a:cubicBezTo>
                <a:cubicBezTo>
                  <a:pt x="741268" y="1543481"/>
                  <a:pt x="738036" y="1522162"/>
                  <a:pt x="734180" y="1500951"/>
                </a:cubicBezTo>
                <a:cubicBezTo>
                  <a:pt x="730947" y="1483171"/>
                  <a:pt x="723547" y="1465860"/>
                  <a:pt x="723547" y="1447788"/>
                </a:cubicBezTo>
                <a:cubicBezTo>
                  <a:pt x="723547" y="1422727"/>
                  <a:pt x="731072" y="1398228"/>
                  <a:pt x="734180" y="1373360"/>
                </a:cubicBezTo>
                <a:cubicBezTo>
                  <a:pt x="738161" y="1341514"/>
                  <a:pt x="739536" y="1309324"/>
                  <a:pt x="744812" y="1277667"/>
                </a:cubicBezTo>
                <a:cubicBezTo>
                  <a:pt x="746655" y="1266612"/>
                  <a:pt x="748720" y="1254735"/>
                  <a:pt x="755445" y="1245769"/>
                </a:cubicBezTo>
                <a:cubicBezTo>
                  <a:pt x="770482" y="1225720"/>
                  <a:pt x="784833" y="1200531"/>
                  <a:pt x="808608" y="1192606"/>
                </a:cubicBezTo>
                <a:lnTo>
                  <a:pt x="840505" y="1181974"/>
                </a:lnTo>
                <a:cubicBezTo>
                  <a:pt x="844049" y="1153620"/>
                  <a:pt x="846026" y="1125026"/>
                  <a:pt x="851138" y="1096913"/>
                </a:cubicBezTo>
                <a:cubicBezTo>
                  <a:pt x="853143" y="1085886"/>
                  <a:pt x="863355" y="1076111"/>
                  <a:pt x="861770" y="1065016"/>
                </a:cubicBezTo>
                <a:cubicBezTo>
                  <a:pt x="859528" y="1049325"/>
                  <a:pt x="847593" y="1036662"/>
                  <a:pt x="840505" y="1022485"/>
                </a:cubicBezTo>
                <a:cubicBezTo>
                  <a:pt x="836961" y="1008308"/>
                  <a:pt x="834072" y="993952"/>
                  <a:pt x="829873" y="979955"/>
                </a:cubicBezTo>
                <a:cubicBezTo>
                  <a:pt x="823432" y="958485"/>
                  <a:pt x="808608" y="916160"/>
                  <a:pt x="808608" y="916160"/>
                </a:cubicBezTo>
                <a:cubicBezTo>
                  <a:pt x="783927" y="743397"/>
                  <a:pt x="815630" y="933612"/>
                  <a:pt x="776710" y="777937"/>
                </a:cubicBezTo>
                <a:cubicBezTo>
                  <a:pt x="776145" y="775678"/>
                  <a:pt x="760892" y="710045"/>
                  <a:pt x="755445" y="703509"/>
                </a:cubicBezTo>
                <a:cubicBezTo>
                  <a:pt x="730687" y="673799"/>
                  <a:pt x="712815" y="671578"/>
                  <a:pt x="681017" y="660978"/>
                </a:cubicBezTo>
                <a:cubicBezTo>
                  <a:pt x="673929" y="650346"/>
                  <a:pt x="667933" y="638898"/>
                  <a:pt x="659752" y="629081"/>
                </a:cubicBezTo>
                <a:cubicBezTo>
                  <a:pt x="645022" y="611405"/>
                  <a:pt x="618096" y="585758"/>
                  <a:pt x="595956" y="575918"/>
                </a:cubicBezTo>
                <a:cubicBezTo>
                  <a:pt x="575473" y="566814"/>
                  <a:pt x="553426" y="561741"/>
                  <a:pt x="532161" y="554653"/>
                </a:cubicBezTo>
                <a:cubicBezTo>
                  <a:pt x="521528" y="551109"/>
                  <a:pt x="510288" y="549032"/>
                  <a:pt x="500263" y="544020"/>
                </a:cubicBezTo>
                <a:cubicBezTo>
                  <a:pt x="447708" y="517743"/>
                  <a:pt x="472770" y="527767"/>
                  <a:pt x="425835" y="512123"/>
                </a:cubicBezTo>
                <a:cubicBezTo>
                  <a:pt x="415203" y="505035"/>
                  <a:pt x="405615" y="496048"/>
                  <a:pt x="393938" y="490858"/>
                </a:cubicBezTo>
                <a:cubicBezTo>
                  <a:pt x="348445" y="470638"/>
                  <a:pt x="330919" y="471334"/>
                  <a:pt x="287612" y="458960"/>
                </a:cubicBezTo>
                <a:cubicBezTo>
                  <a:pt x="276836" y="455881"/>
                  <a:pt x="266824" y="449808"/>
                  <a:pt x="255715" y="448327"/>
                </a:cubicBezTo>
                <a:cubicBezTo>
                  <a:pt x="213412" y="442687"/>
                  <a:pt x="170654" y="441239"/>
                  <a:pt x="128124" y="437695"/>
                </a:cubicBezTo>
                <a:cubicBezTo>
                  <a:pt x="121036" y="427062"/>
                  <a:pt x="119638" y="405797"/>
                  <a:pt x="106859" y="405797"/>
                </a:cubicBezTo>
                <a:cubicBezTo>
                  <a:pt x="94080" y="405797"/>
                  <a:pt x="91934" y="426600"/>
                  <a:pt x="85594" y="437695"/>
                </a:cubicBezTo>
                <a:cubicBezTo>
                  <a:pt x="77730" y="451457"/>
                  <a:pt x="71417" y="466048"/>
                  <a:pt x="64329" y="480225"/>
                </a:cubicBezTo>
                <a:cubicBezTo>
                  <a:pt x="46608" y="476681"/>
                  <a:pt x="26203" y="479616"/>
                  <a:pt x="11166" y="469592"/>
                </a:cubicBezTo>
                <a:cubicBezTo>
                  <a:pt x="1841" y="463375"/>
                  <a:pt x="0" y="448890"/>
                  <a:pt x="533" y="437695"/>
                </a:cubicBezTo>
                <a:cubicBezTo>
                  <a:pt x="3425" y="376953"/>
                  <a:pt x="4049" y="261419"/>
                  <a:pt x="43063" y="193146"/>
                </a:cubicBezTo>
                <a:cubicBezTo>
                  <a:pt x="48037" y="184442"/>
                  <a:pt x="57240" y="178969"/>
                  <a:pt x="64329" y="171881"/>
                </a:cubicBezTo>
                <a:cubicBezTo>
                  <a:pt x="67873" y="154160"/>
                  <a:pt x="70578" y="136250"/>
                  <a:pt x="74961" y="118718"/>
                </a:cubicBezTo>
                <a:cubicBezTo>
                  <a:pt x="77679" y="107845"/>
                  <a:pt x="83396" y="97810"/>
                  <a:pt x="85594" y="86820"/>
                </a:cubicBezTo>
                <a:cubicBezTo>
                  <a:pt x="90509" y="62245"/>
                  <a:pt x="82944" y="33644"/>
                  <a:pt x="96226" y="12392"/>
                </a:cubicBezTo>
                <a:cubicBezTo>
                  <a:pt x="103971" y="0"/>
                  <a:pt x="124579" y="5304"/>
                  <a:pt x="138756" y="1760"/>
                </a:cubicBezTo>
                <a:cubicBezTo>
                  <a:pt x="149389" y="5304"/>
                  <a:pt x="162729" y="4467"/>
                  <a:pt x="170654" y="12392"/>
                </a:cubicBezTo>
                <a:cubicBezTo>
                  <a:pt x="188726" y="30464"/>
                  <a:pt x="213184" y="76188"/>
                  <a:pt x="213184" y="76188"/>
                </a:cubicBezTo>
                <a:cubicBezTo>
                  <a:pt x="216728" y="90365"/>
                  <a:pt x="219803" y="104667"/>
                  <a:pt x="223817" y="118718"/>
                </a:cubicBezTo>
                <a:cubicBezTo>
                  <a:pt x="230739" y="142945"/>
                  <a:pt x="232677" y="158059"/>
                  <a:pt x="255715" y="171881"/>
                </a:cubicBezTo>
                <a:cubicBezTo>
                  <a:pt x="265325" y="177647"/>
                  <a:pt x="276980" y="178969"/>
                  <a:pt x="287612" y="182513"/>
                </a:cubicBezTo>
                <a:cubicBezTo>
                  <a:pt x="312422" y="219728"/>
                  <a:pt x="319509" y="239220"/>
                  <a:pt x="372673" y="256941"/>
                </a:cubicBezTo>
                <a:lnTo>
                  <a:pt x="436468" y="278206"/>
                </a:lnTo>
                <a:cubicBezTo>
                  <a:pt x="447101" y="285294"/>
                  <a:pt x="456936" y="293756"/>
                  <a:pt x="468366" y="299471"/>
                </a:cubicBezTo>
                <a:cubicBezTo>
                  <a:pt x="483622" y="307099"/>
                  <a:pt x="529164" y="317329"/>
                  <a:pt x="542794" y="320737"/>
                </a:cubicBezTo>
                <a:cubicBezTo>
                  <a:pt x="553426" y="327825"/>
                  <a:pt x="562946" y="336968"/>
                  <a:pt x="574691" y="342002"/>
                </a:cubicBezTo>
                <a:cubicBezTo>
                  <a:pt x="623981" y="363126"/>
                  <a:pt x="656235" y="348299"/>
                  <a:pt x="712915" y="342002"/>
                </a:cubicBezTo>
                <a:cubicBezTo>
                  <a:pt x="784748" y="318056"/>
                  <a:pt x="706883" y="351266"/>
                  <a:pt x="766077" y="299471"/>
                </a:cubicBezTo>
                <a:cubicBezTo>
                  <a:pt x="816713" y="255165"/>
                  <a:pt x="819555" y="259520"/>
                  <a:pt x="872403" y="246309"/>
                </a:cubicBezTo>
                <a:cubicBezTo>
                  <a:pt x="945878" y="264677"/>
                  <a:pt x="923794" y="350862"/>
                  <a:pt x="925566" y="37389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3" name="Freeform 32"/>
          <p:cNvSpPr/>
          <p:nvPr/>
        </p:nvSpPr>
        <p:spPr>
          <a:xfrm>
            <a:off x="4465638" y="4795838"/>
            <a:ext cx="850900" cy="935037"/>
          </a:xfrm>
          <a:custGeom>
            <a:avLst/>
            <a:gdLst>
              <a:gd name="connsiteX0" fmla="*/ 0 w 850605"/>
              <a:gd name="connsiteY0" fmla="*/ 0 h 935665"/>
              <a:gd name="connsiteX1" fmla="*/ 850605 w 850605"/>
              <a:gd name="connsiteY1" fmla="*/ 935665 h 935665"/>
            </a:gdLst>
            <a:ahLst/>
            <a:cxnLst>
              <a:cxn ang="0">
                <a:pos x="connsiteX0" y="connsiteY0"/>
              </a:cxn>
              <a:cxn ang="0">
                <a:pos x="connsiteX1" y="connsiteY1"/>
              </a:cxn>
            </a:cxnLst>
            <a:rect l="l" t="t" r="r" b="b"/>
            <a:pathLst>
              <a:path w="850605" h="935665">
                <a:moveTo>
                  <a:pt x="0" y="0"/>
                </a:moveTo>
                <a:lnTo>
                  <a:pt x="850605" y="935665"/>
                </a:ln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sp>
        <p:nvSpPr>
          <p:cNvPr id="29" name="Oval 28"/>
          <p:cNvSpPr/>
          <p:nvPr/>
        </p:nvSpPr>
        <p:spPr>
          <a:xfrm>
            <a:off x="7000875" y="928688"/>
            <a:ext cx="285750"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Content Placeholder 3" descr="east indes.jpg"/>
          <p:cNvPicPr>
            <a:picLocks noGrp="1" noChangeAspect="1"/>
          </p:cNvPicPr>
          <p:nvPr>
            <p:ph idx="1"/>
          </p:nvPr>
        </p:nvPicPr>
        <p:blipFill>
          <a:blip r:embed="rId2"/>
          <a:srcRect/>
          <a:stretch>
            <a:fillRect/>
          </a:stretch>
        </p:blipFill>
        <p:spPr>
          <a:xfrm>
            <a:off x="-31750" y="0"/>
            <a:ext cx="9307513" cy="6858000"/>
          </a:xfrm>
        </p:spPr>
      </p:pic>
      <p:sp>
        <p:nvSpPr>
          <p:cNvPr id="27" name="Freeform 26"/>
          <p:cNvSpPr/>
          <p:nvPr/>
        </p:nvSpPr>
        <p:spPr>
          <a:xfrm>
            <a:off x="1500188" y="0"/>
            <a:ext cx="5305425" cy="5368925"/>
          </a:xfrm>
          <a:custGeom>
            <a:avLst/>
            <a:gdLst>
              <a:gd name="connsiteX0" fmla="*/ 1244208 w 5305846"/>
              <a:gd name="connsiteY0" fmla="*/ 32951 h 4477360"/>
              <a:gd name="connsiteX1" fmla="*/ 1276106 w 5305846"/>
              <a:gd name="connsiteY1" fmla="*/ 54216 h 4477360"/>
              <a:gd name="connsiteX2" fmla="*/ 1371799 w 5305846"/>
              <a:gd name="connsiteY2" fmla="*/ 86113 h 4477360"/>
              <a:gd name="connsiteX3" fmla="*/ 1403697 w 5305846"/>
              <a:gd name="connsiteY3" fmla="*/ 107378 h 4477360"/>
              <a:gd name="connsiteX4" fmla="*/ 1456860 w 5305846"/>
              <a:gd name="connsiteY4" fmla="*/ 160541 h 4477360"/>
              <a:gd name="connsiteX5" fmla="*/ 1531287 w 5305846"/>
              <a:gd name="connsiteY5" fmla="*/ 192439 h 4477360"/>
              <a:gd name="connsiteX6" fmla="*/ 1552553 w 5305846"/>
              <a:gd name="connsiteY6" fmla="*/ 213704 h 4477360"/>
              <a:gd name="connsiteX7" fmla="*/ 1584450 w 5305846"/>
              <a:gd name="connsiteY7" fmla="*/ 234969 h 4477360"/>
              <a:gd name="connsiteX8" fmla="*/ 1595083 w 5305846"/>
              <a:gd name="connsiteY8" fmla="*/ 266867 h 4477360"/>
              <a:gd name="connsiteX9" fmla="*/ 1626981 w 5305846"/>
              <a:gd name="connsiteY9" fmla="*/ 277499 h 4477360"/>
              <a:gd name="connsiteX10" fmla="*/ 1680143 w 5305846"/>
              <a:gd name="connsiteY10" fmla="*/ 309397 h 4477360"/>
              <a:gd name="connsiteX11" fmla="*/ 1722674 w 5305846"/>
              <a:gd name="connsiteY11" fmla="*/ 341295 h 4477360"/>
              <a:gd name="connsiteX12" fmla="*/ 1839632 w 5305846"/>
              <a:gd name="connsiteY12" fmla="*/ 373192 h 4477360"/>
              <a:gd name="connsiteX13" fmla="*/ 1945957 w 5305846"/>
              <a:gd name="connsiteY13" fmla="*/ 394458 h 4477360"/>
              <a:gd name="connsiteX14" fmla="*/ 2041650 w 5305846"/>
              <a:gd name="connsiteY14" fmla="*/ 436988 h 4477360"/>
              <a:gd name="connsiteX15" fmla="*/ 2062915 w 5305846"/>
              <a:gd name="connsiteY15" fmla="*/ 479518 h 4477360"/>
              <a:gd name="connsiteX16" fmla="*/ 2084181 w 5305846"/>
              <a:gd name="connsiteY16" fmla="*/ 500783 h 4477360"/>
              <a:gd name="connsiteX17" fmla="*/ 2179874 w 5305846"/>
              <a:gd name="connsiteY17" fmla="*/ 607109 h 4477360"/>
              <a:gd name="connsiteX18" fmla="*/ 2211771 w 5305846"/>
              <a:gd name="connsiteY18" fmla="*/ 639006 h 4477360"/>
              <a:gd name="connsiteX19" fmla="*/ 2233036 w 5305846"/>
              <a:gd name="connsiteY19" fmla="*/ 670904 h 4477360"/>
              <a:gd name="connsiteX20" fmla="*/ 2339362 w 5305846"/>
              <a:gd name="connsiteY20" fmla="*/ 724067 h 4477360"/>
              <a:gd name="connsiteX21" fmla="*/ 2403157 w 5305846"/>
              <a:gd name="connsiteY21" fmla="*/ 766597 h 4477360"/>
              <a:gd name="connsiteX22" fmla="*/ 2466953 w 5305846"/>
              <a:gd name="connsiteY22" fmla="*/ 787862 h 4477360"/>
              <a:gd name="connsiteX23" fmla="*/ 2562646 w 5305846"/>
              <a:gd name="connsiteY23" fmla="*/ 841025 h 4477360"/>
              <a:gd name="connsiteX24" fmla="*/ 2594543 w 5305846"/>
              <a:gd name="connsiteY24" fmla="*/ 904820 h 4477360"/>
              <a:gd name="connsiteX25" fmla="*/ 2605176 w 5305846"/>
              <a:gd name="connsiteY25" fmla="*/ 947351 h 4477360"/>
              <a:gd name="connsiteX26" fmla="*/ 2637074 w 5305846"/>
              <a:gd name="connsiteY26" fmla="*/ 979248 h 4477360"/>
              <a:gd name="connsiteX27" fmla="*/ 2690236 w 5305846"/>
              <a:gd name="connsiteY27" fmla="*/ 1021778 h 4477360"/>
              <a:gd name="connsiteX28" fmla="*/ 2722134 w 5305846"/>
              <a:gd name="connsiteY28" fmla="*/ 1043044 h 4477360"/>
              <a:gd name="connsiteX29" fmla="*/ 2860357 w 5305846"/>
              <a:gd name="connsiteY29" fmla="*/ 1064309 h 4477360"/>
              <a:gd name="connsiteX30" fmla="*/ 2892255 w 5305846"/>
              <a:gd name="connsiteY30" fmla="*/ 1074941 h 4477360"/>
              <a:gd name="connsiteX31" fmla="*/ 2934785 w 5305846"/>
              <a:gd name="connsiteY31" fmla="*/ 1096206 h 4477360"/>
              <a:gd name="connsiteX32" fmla="*/ 2977315 w 5305846"/>
              <a:gd name="connsiteY32" fmla="*/ 1106839 h 4477360"/>
              <a:gd name="connsiteX33" fmla="*/ 3094274 w 5305846"/>
              <a:gd name="connsiteY33" fmla="*/ 1170634 h 4477360"/>
              <a:gd name="connsiteX34" fmla="*/ 3073008 w 5305846"/>
              <a:gd name="connsiteY34" fmla="*/ 1191899 h 4477360"/>
              <a:gd name="connsiteX35" fmla="*/ 3104906 w 5305846"/>
              <a:gd name="connsiteY35" fmla="*/ 1202532 h 4477360"/>
              <a:gd name="connsiteX36" fmla="*/ 3168701 w 5305846"/>
              <a:gd name="connsiteY36" fmla="*/ 1245062 h 4477360"/>
              <a:gd name="connsiteX37" fmla="*/ 3189967 w 5305846"/>
              <a:gd name="connsiteY37" fmla="*/ 1266327 h 4477360"/>
              <a:gd name="connsiteX38" fmla="*/ 3221864 w 5305846"/>
              <a:gd name="connsiteY38" fmla="*/ 1276960 h 4477360"/>
              <a:gd name="connsiteX39" fmla="*/ 3253762 w 5305846"/>
              <a:gd name="connsiteY39" fmla="*/ 1340755 h 4477360"/>
              <a:gd name="connsiteX40" fmla="*/ 3296292 w 5305846"/>
              <a:gd name="connsiteY40" fmla="*/ 1351388 h 4477360"/>
              <a:gd name="connsiteX41" fmla="*/ 3328190 w 5305846"/>
              <a:gd name="connsiteY41" fmla="*/ 1362020 h 4477360"/>
              <a:gd name="connsiteX42" fmla="*/ 3360087 w 5305846"/>
              <a:gd name="connsiteY42" fmla="*/ 1383285 h 4477360"/>
              <a:gd name="connsiteX43" fmla="*/ 3381353 w 5305846"/>
              <a:gd name="connsiteY43" fmla="*/ 1404551 h 4477360"/>
              <a:gd name="connsiteX44" fmla="*/ 3445148 w 5305846"/>
              <a:gd name="connsiteY44" fmla="*/ 1447081 h 4477360"/>
              <a:gd name="connsiteX45" fmla="*/ 3477046 w 5305846"/>
              <a:gd name="connsiteY45" fmla="*/ 1542774 h 4477360"/>
              <a:gd name="connsiteX46" fmla="*/ 3487678 w 5305846"/>
              <a:gd name="connsiteY46" fmla="*/ 1574671 h 4477360"/>
              <a:gd name="connsiteX47" fmla="*/ 3466413 w 5305846"/>
              <a:gd name="connsiteY47" fmla="*/ 1649099 h 4477360"/>
              <a:gd name="connsiteX48" fmla="*/ 3487678 w 5305846"/>
              <a:gd name="connsiteY48" fmla="*/ 1776690 h 4477360"/>
              <a:gd name="connsiteX49" fmla="*/ 3477046 w 5305846"/>
              <a:gd name="connsiteY49" fmla="*/ 1872383 h 4477360"/>
              <a:gd name="connsiteX50" fmla="*/ 3466413 w 5305846"/>
              <a:gd name="connsiteY50" fmla="*/ 1904281 h 4477360"/>
              <a:gd name="connsiteX51" fmla="*/ 3455781 w 5305846"/>
              <a:gd name="connsiteY51" fmla="*/ 1968076 h 4477360"/>
              <a:gd name="connsiteX52" fmla="*/ 3434515 w 5305846"/>
              <a:gd name="connsiteY52" fmla="*/ 2031871 h 4477360"/>
              <a:gd name="connsiteX53" fmla="*/ 3402618 w 5305846"/>
              <a:gd name="connsiteY53" fmla="*/ 2148830 h 4477360"/>
              <a:gd name="connsiteX54" fmla="*/ 3370720 w 5305846"/>
              <a:gd name="connsiteY54" fmla="*/ 2212625 h 4477360"/>
              <a:gd name="connsiteX55" fmla="*/ 3338822 w 5305846"/>
              <a:gd name="connsiteY55" fmla="*/ 2233890 h 4477360"/>
              <a:gd name="connsiteX56" fmla="*/ 3317557 w 5305846"/>
              <a:gd name="connsiteY56" fmla="*/ 2308318 h 4477360"/>
              <a:gd name="connsiteX57" fmla="*/ 3328190 w 5305846"/>
              <a:gd name="connsiteY57" fmla="*/ 2340216 h 4477360"/>
              <a:gd name="connsiteX58" fmla="*/ 3349455 w 5305846"/>
              <a:gd name="connsiteY58" fmla="*/ 2372113 h 4477360"/>
              <a:gd name="connsiteX59" fmla="*/ 3381353 w 5305846"/>
              <a:gd name="connsiteY59" fmla="*/ 2382746 h 4477360"/>
              <a:gd name="connsiteX60" fmla="*/ 3413250 w 5305846"/>
              <a:gd name="connsiteY60" fmla="*/ 2404011 h 4477360"/>
              <a:gd name="connsiteX61" fmla="*/ 3434515 w 5305846"/>
              <a:gd name="connsiteY61" fmla="*/ 2435909 h 4477360"/>
              <a:gd name="connsiteX62" fmla="*/ 3477046 w 5305846"/>
              <a:gd name="connsiteY62" fmla="*/ 2489071 h 4477360"/>
              <a:gd name="connsiteX63" fmla="*/ 3487678 w 5305846"/>
              <a:gd name="connsiteY63" fmla="*/ 2531602 h 4477360"/>
              <a:gd name="connsiteX64" fmla="*/ 3508943 w 5305846"/>
              <a:gd name="connsiteY64" fmla="*/ 2595397 h 4477360"/>
              <a:gd name="connsiteX65" fmla="*/ 3519576 w 5305846"/>
              <a:gd name="connsiteY65" fmla="*/ 2648560 h 4477360"/>
              <a:gd name="connsiteX66" fmla="*/ 3508943 w 5305846"/>
              <a:gd name="connsiteY66" fmla="*/ 2712355 h 4477360"/>
              <a:gd name="connsiteX67" fmla="*/ 3498311 w 5305846"/>
              <a:gd name="connsiteY67" fmla="*/ 2744253 h 4477360"/>
              <a:gd name="connsiteX68" fmla="*/ 3487678 w 5305846"/>
              <a:gd name="connsiteY68" fmla="*/ 2786783 h 4477360"/>
              <a:gd name="connsiteX69" fmla="*/ 3466413 w 5305846"/>
              <a:gd name="connsiteY69" fmla="*/ 2946271 h 4477360"/>
              <a:gd name="connsiteX70" fmla="*/ 3455781 w 5305846"/>
              <a:gd name="connsiteY70" fmla="*/ 2999434 h 4477360"/>
              <a:gd name="connsiteX71" fmla="*/ 3423883 w 5305846"/>
              <a:gd name="connsiteY71" fmla="*/ 3073862 h 4477360"/>
              <a:gd name="connsiteX72" fmla="*/ 3391985 w 5305846"/>
              <a:gd name="connsiteY72" fmla="*/ 3095127 h 4477360"/>
              <a:gd name="connsiteX73" fmla="*/ 3381353 w 5305846"/>
              <a:gd name="connsiteY73" fmla="*/ 3137658 h 4477360"/>
              <a:gd name="connsiteX74" fmla="*/ 3370720 w 5305846"/>
              <a:gd name="connsiteY74" fmla="*/ 3201453 h 4477360"/>
              <a:gd name="connsiteX75" fmla="*/ 3360087 w 5305846"/>
              <a:gd name="connsiteY75" fmla="*/ 3254616 h 4477360"/>
              <a:gd name="connsiteX76" fmla="*/ 3402618 w 5305846"/>
              <a:gd name="connsiteY76" fmla="*/ 3403471 h 4477360"/>
              <a:gd name="connsiteX77" fmla="*/ 3434515 w 5305846"/>
              <a:gd name="connsiteY77" fmla="*/ 3414104 h 4477360"/>
              <a:gd name="connsiteX78" fmla="*/ 3455781 w 5305846"/>
              <a:gd name="connsiteY78" fmla="*/ 3435369 h 4477360"/>
              <a:gd name="connsiteX79" fmla="*/ 3562106 w 5305846"/>
              <a:gd name="connsiteY79" fmla="*/ 3467267 h 4477360"/>
              <a:gd name="connsiteX80" fmla="*/ 3604636 w 5305846"/>
              <a:gd name="connsiteY80" fmla="*/ 3488532 h 4477360"/>
              <a:gd name="connsiteX81" fmla="*/ 3668432 w 5305846"/>
              <a:gd name="connsiteY81" fmla="*/ 3509797 h 4477360"/>
              <a:gd name="connsiteX82" fmla="*/ 3700329 w 5305846"/>
              <a:gd name="connsiteY82" fmla="*/ 3531062 h 4477360"/>
              <a:gd name="connsiteX83" fmla="*/ 3764125 w 5305846"/>
              <a:gd name="connsiteY83" fmla="*/ 3552327 h 4477360"/>
              <a:gd name="connsiteX84" fmla="*/ 3796022 w 5305846"/>
              <a:gd name="connsiteY84" fmla="*/ 3573592 h 4477360"/>
              <a:gd name="connsiteX85" fmla="*/ 3785390 w 5305846"/>
              <a:gd name="connsiteY85" fmla="*/ 3605490 h 4477360"/>
              <a:gd name="connsiteX86" fmla="*/ 3859818 w 5305846"/>
              <a:gd name="connsiteY86" fmla="*/ 3573592 h 4477360"/>
              <a:gd name="connsiteX87" fmla="*/ 3923613 w 5305846"/>
              <a:gd name="connsiteY87" fmla="*/ 3552327 h 4477360"/>
              <a:gd name="connsiteX88" fmla="*/ 4008674 w 5305846"/>
              <a:gd name="connsiteY88" fmla="*/ 3531062 h 4477360"/>
              <a:gd name="connsiteX89" fmla="*/ 4146897 w 5305846"/>
              <a:gd name="connsiteY89" fmla="*/ 3488532 h 4477360"/>
              <a:gd name="connsiteX90" fmla="*/ 4263855 w 5305846"/>
              <a:gd name="connsiteY90" fmla="*/ 3446002 h 4477360"/>
              <a:gd name="connsiteX91" fmla="*/ 4348915 w 5305846"/>
              <a:gd name="connsiteY91" fmla="*/ 3424737 h 4477360"/>
              <a:gd name="connsiteX92" fmla="*/ 4444608 w 5305846"/>
              <a:gd name="connsiteY92" fmla="*/ 3382206 h 4477360"/>
              <a:gd name="connsiteX93" fmla="*/ 4476506 w 5305846"/>
              <a:gd name="connsiteY93" fmla="*/ 3371574 h 4477360"/>
              <a:gd name="connsiteX94" fmla="*/ 4519036 w 5305846"/>
              <a:gd name="connsiteY94" fmla="*/ 3339676 h 4477360"/>
              <a:gd name="connsiteX95" fmla="*/ 4550934 w 5305846"/>
              <a:gd name="connsiteY95" fmla="*/ 3329044 h 4477360"/>
              <a:gd name="connsiteX96" fmla="*/ 4593464 w 5305846"/>
              <a:gd name="connsiteY96" fmla="*/ 3307778 h 4477360"/>
              <a:gd name="connsiteX97" fmla="*/ 4635994 w 5305846"/>
              <a:gd name="connsiteY97" fmla="*/ 3297146 h 4477360"/>
              <a:gd name="connsiteX98" fmla="*/ 4667892 w 5305846"/>
              <a:gd name="connsiteY98" fmla="*/ 3286513 h 4477360"/>
              <a:gd name="connsiteX99" fmla="*/ 5156990 w 5305846"/>
              <a:gd name="connsiteY99" fmla="*/ 3329044 h 4477360"/>
              <a:gd name="connsiteX100" fmla="*/ 5188887 w 5305846"/>
              <a:gd name="connsiteY100" fmla="*/ 3350309 h 4477360"/>
              <a:gd name="connsiteX101" fmla="*/ 5210153 w 5305846"/>
              <a:gd name="connsiteY101" fmla="*/ 3371574 h 4477360"/>
              <a:gd name="connsiteX102" fmla="*/ 5252683 w 5305846"/>
              <a:gd name="connsiteY102" fmla="*/ 3403471 h 4477360"/>
              <a:gd name="connsiteX103" fmla="*/ 5284581 w 5305846"/>
              <a:gd name="connsiteY103" fmla="*/ 3456634 h 4477360"/>
              <a:gd name="connsiteX104" fmla="*/ 5305846 w 5305846"/>
              <a:gd name="connsiteY104" fmla="*/ 3531062 h 4477360"/>
              <a:gd name="connsiteX105" fmla="*/ 5295213 w 5305846"/>
              <a:gd name="connsiteY105" fmla="*/ 3648020 h 4477360"/>
              <a:gd name="connsiteX106" fmla="*/ 5252683 w 5305846"/>
              <a:gd name="connsiteY106" fmla="*/ 3722448 h 4477360"/>
              <a:gd name="connsiteX107" fmla="*/ 5231418 w 5305846"/>
              <a:gd name="connsiteY107" fmla="*/ 3786244 h 4477360"/>
              <a:gd name="connsiteX108" fmla="*/ 5210153 w 5305846"/>
              <a:gd name="connsiteY108" fmla="*/ 3818141 h 4477360"/>
              <a:gd name="connsiteX109" fmla="*/ 5199520 w 5305846"/>
              <a:gd name="connsiteY109" fmla="*/ 3850039 h 4477360"/>
              <a:gd name="connsiteX110" fmla="*/ 5178255 w 5305846"/>
              <a:gd name="connsiteY110" fmla="*/ 3892569 h 4477360"/>
              <a:gd name="connsiteX111" fmla="*/ 5167622 w 5305846"/>
              <a:gd name="connsiteY111" fmla="*/ 3935099 h 4477360"/>
              <a:gd name="connsiteX112" fmla="*/ 5135725 w 5305846"/>
              <a:gd name="connsiteY112" fmla="*/ 3956365 h 4477360"/>
              <a:gd name="connsiteX113" fmla="*/ 5093194 w 5305846"/>
              <a:gd name="connsiteY113" fmla="*/ 4009527 h 4477360"/>
              <a:gd name="connsiteX114" fmla="*/ 5071929 w 5305846"/>
              <a:gd name="connsiteY114" fmla="*/ 4041425 h 4477360"/>
              <a:gd name="connsiteX115" fmla="*/ 5008134 w 5305846"/>
              <a:gd name="connsiteY115" fmla="*/ 4094588 h 4477360"/>
              <a:gd name="connsiteX116" fmla="*/ 4976236 w 5305846"/>
              <a:gd name="connsiteY116" fmla="*/ 4105220 h 4477360"/>
              <a:gd name="connsiteX117" fmla="*/ 4923074 w 5305846"/>
              <a:gd name="connsiteY117" fmla="*/ 4147751 h 4477360"/>
              <a:gd name="connsiteX118" fmla="*/ 4816748 w 5305846"/>
              <a:gd name="connsiteY118" fmla="*/ 4169016 h 4477360"/>
              <a:gd name="connsiteX119" fmla="*/ 4752953 w 5305846"/>
              <a:gd name="connsiteY119" fmla="*/ 4211546 h 4477360"/>
              <a:gd name="connsiteX120" fmla="*/ 4678525 w 5305846"/>
              <a:gd name="connsiteY120" fmla="*/ 4264709 h 4477360"/>
              <a:gd name="connsiteX121" fmla="*/ 4625362 w 5305846"/>
              <a:gd name="connsiteY121" fmla="*/ 4285974 h 4477360"/>
              <a:gd name="connsiteX122" fmla="*/ 4582832 w 5305846"/>
              <a:gd name="connsiteY122" fmla="*/ 4317871 h 4477360"/>
              <a:gd name="connsiteX123" fmla="*/ 4550934 w 5305846"/>
              <a:gd name="connsiteY123" fmla="*/ 4328504 h 4477360"/>
              <a:gd name="connsiteX124" fmla="*/ 4508404 w 5305846"/>
              <a:gd name="connsiteY124" fmla="*/ 4349769 h 4477360"/>
              <a:gd name="connsiteX125" fmla="*/ 4433976 w 5305846"/>
              <a:gd name="connsiteY125" fmla="*/ 4392299 h 4477360"/>
              <a:gd name="connsiteX126" fmla="*/ 4402078 w 5305846"/>
              <a:gd name="connsiteY126" fmla="*/ 4402932 h 4477360"/>
              <a:gd name="connsiteX127" fmla="*/ 4338283 w 5305846"/>
              <a:gd name="connsiteY127" fmla="*/ 4445462 h 4477360"/>
              <a:gd name="connsiteX128" fmla="*/ 4274487 w 5305846"/>
              <a:gd name="connsiteY128" fmla="*/ 4466727 h 4477360"/>
              <a:gd name="connsiteX129" fmla="*/ 4242590 w 5305846"/>
              <a:gd name="connsiteY129" fmla="*/ 4477360 h 4477360"/>
              <a:gd name="connsiteX130" fmla="*/ 4093734 w 5305846"/>
              <a:gd name="connsiteY130" fmla="*/ 4466727 h 4477360"/>
              <a:gd name="connsiteX131" fmla="*/ 4029939 w 5305846"/>
              <a:gd name="connsiteY131" fmla="*/ 4424197 h 4477360"/>
              <a:gd name="connsiteX132" fmla="*/ 3966143 w 5305846"/>
              <a:gd name="connsiteY132" fmla="*/ 4381667 h 4477360"/>
              <a:gd name="connsiteX133" fmla="*/ 3934246 w 5305846"/>
              <a:gd name="connsiteY133" fmla="*/ 4349769 h 4477360"/>
              <a:gd name="connsiteX134" fmla="*/ 3870450 w 5305846"/>
              <a:gd name="connsiteY134" fmla="*/ 4328504 h 4477360"/>
              <a:gd name="connsiteX135" fmla="*/ 3838553 w 5305846"/>
              <a:gd name="connsiteY135" fmla="*/ 4317871 h 4477360"/>
              <a:gd name="connsiteX136" fmla="*/ 3668432 w 5305846"/>
              <a:gd name="connsiteY136" fmla="*/ 4296606 h 4477360"/>
              <a:gd name="connsiteX137" fmla="*/ 3594004 w 5305846"/>
              <a:gd name="connsiteY137" fmla="*/ 4232811 h 4477360"/>
              <a:gd name="connsiteX138" fmla="*/ 3530208 w 5305846"/>
              <a:gd name="connsiteY138" fmla="*/ 4179648 h 4477360"/>
              <a:gd name="connsiteX139" fmla="*/ 3498311 w 5305846"/>
              <a:gd name="connsiteY139" fmla="*/ 4137118 h 4477360"/>
              <a:gd name="connsiteX140" fmla="*/ 3455781 w 5305846"/>
              <a:gd name="connsiteY140" fmla="*/ 4073323 h 4477360"/>
              <a:gd name="connsiteX141" fmla="*/ 3434515 w 5305846"/>
              <a:gd name="connsiteY141" fmla="*/ 4052058 h 4477360"/>
              <a:gd name="connsiteX142" fmla="*/ 3381353 w 5305846"/>
              <a:gd name="connsiteY142" fmla="*/ 3956365 h 4477360"/>
              <a:gd name="connsiteX143" fmla="*/ 3360087 w 5305846"/>
              <a:gd name="connsiteY143" fmla="*/ 3935099 h 4477360"/>
              <a:gd name="connsiteX144" fmla="*/ 3296292 w 5305846"/>
              <a:gd name="connsiteY144" fmla="*/ 3871304 h 4477360"/>
              <a:gd name="connsiteX145" fmla="*/ 3275027 w 5305846"/>
              <a:gd name="connsiteY145" fmla="*/ 3839406 h 4477360"/>
              <a:gd name="connsiteX146" fmla="*/ 3104906 w 5305846"/>
              <a:gd name="connsiteY146" fmla="*/ 3828774 h 4477360"/>
              <a:gd name="connsiteX147" fmla="*/ 3051743 w 5305846"/>
              <a:gd name="connsiteY147" fmla="*/ 3818141 h 4477360"/>
              <a:gd name="connsiteX148" fmla="*/ 2977315 w 5305846"/>
              <a:gd name="connsiteY148" fmla="*/ 3796876 h 4477360"/>
              <a:gd name="connsiteX149" fmla="*/ 2913520 w 5305846"/>
              <a:gd name="connsiteY149" fmla="*/ 3786244 h 4477360"/>
              <a:gd name="connsiteX150" fmla="*/ 2839092 w 5305846"/>
              <a:gd name="connsiteY150" fmla="*/ 3754346 h 4477360"/>
              <a:gd name="connsiteX151" fmla="*/ 2605176 w 5305846"/>
              <a:gd name="connsiteY151" fmla="*/ 3690551 h 4477360"/>
              <a:gd name="connsiteX152" fmla="*/ 2541381 w 5305846"/>
              <a:gd name="connsiteY152" fmla="*/ 3669285 h 4477360"/>
              <a:gd name="connsiteX153" fmla="*/ 2360627 w 5305846"/>
              <a:gd name="connsiteY153" fmla="*/ 3658653 h 4477360"/>
              <a:gd name="connsiteX154" fmla="*/ 2020385 w 5305846"/>
              <a:gd name="connsiteY154" fmla="*/ 3669285 h 4477360"/>
              <a:gd name="connsiteX155" fmla="*/ 1967222 w 5305846"/>
              <a:gd name="connsiteY155" fmla="*/ 3690551 h 4477360"/>
              <a:gd name="connsiteX156" fmla="*/ 1850264 w 5305846"/>
              <a:gd name="connsiteY156" fmla="*/ 3722448 h 4477360"/>
              <a:gd name="connsiteX157" fmla="*/ 1701408 w 5305846"/>
              <a:gd name="connsiteY157" fmla="*/ 3754346 h 4477360"/>
              <a:gd name="connsiteX158" fmla="*/ 1605715 w 5305846"/>
              <a:gd name="connsiteY158" fmla="*/ 3775611 h 4477360"/>
              <a:gd name="connsiteX159" fmla="*/ 1563185 w 5305846"/>
              <a:gd name="connsiteY159" fmla="*/ 3786244 h 4477360"/>
              <a:gd name="connsiteX160" fmla="*/ 1531287 w 5305846"/>
              <a:gd name="connsiteY160" fmla="*/ 3796876 h 4477360"/>
              <a:gd name="connsiteX161" fmla="*/ 1478125 w 5305846"/>
              <a:gd name="connsiteY161" fmla="*/ 3807509 h 4477360"/>
              <a:gd name="connsiteX162" fmla="*/ 1382432 w 5305846"/>
              <a:gd name="connsiteY162" fmla="*/ 3828774 h 4477360"/>
              <a:gd name="connsiteX163" fmla="*/ 1297371 w 5305846"/>
              <a:gd name="connsiteY163" fmla="*/ 3860671 h 4477360"/>
              <a:gd name="connsiteX164" fmla="*/ 1180413 w 5305846"/>
              <a:gd name="connsiteY164" fmla="*/ 3881937 h 4477360"/>
              <a:gd name="connsiteX165" fmla="*/ 1020925 w 5305846"/>
              <a:gd name="connsiteY165" fmla="*/ 3903202 h 4477360"/>
              <a:gd name="connsiteX166" fmla="*/ 893334 w 5305846"/>
              <a:gd name="connsiteY166" fmla="*/ 3924467 h 4477360"/>
              <a:gd name="connsiteX167" fmla="*/ 808274 w 5305846"/>
              <a:gd name="connsiteY167" fmla="*/ 3945732 h 4477360"/>
              <a:gd name="connsiteX168" fmla="*/ 755111 w 5305846"/>
              <a:gd name="connsiteY168" fmla="*/ 3956365 h 4477360"/>
              <a:gd name="connsiteX169" fmla="*/ 712581 w 5305846"/>
              <a:gd name="connsiteY169" fmla="*/ 3966997 h 4477360"/>
              <a:gd name="connsiteX170" fmla="*/ 531827 w 5305846"/>
              <a:gd name="connsiteY170" fmla="*/ 3977630 h 4477360"/>
              <a:gd name="connsiteX171" fmla="*/ 117157 w 5305846"/>
              <a:gd name="connsiteY171" fmla="*/ 809127 h 4477360"/>
              <a:gd name="connsiteX172" fmla="*/ 74627 w 5305846"/>
              <a:gd name="connsiteY172" fmla="*/ 734699 h 4477360"/>
              <a:gd name="connsiteX173" fmla="*/ 53362 w 5305846"/>
              <a:gd name="connsiteY173" fmla="*/ 660271 h 4477360"/>
              <a:gd name="connsiteX174" fmla="*/ 180953 w 5305846"/>
              <a:gd name="connsiteY174" fmla="*/ 32951 h 4477360"/>
              <a:gd name="connsiteX175" fmla="*/ 1201678 w 5305846"/>
              <a:gd name="connsiteY175" fmla="*/ 32951 h 4477360"/>
              <a:gd name="connsiteX176" fmla="*/ 1244208 w 5305846"/>
              <a:gd name="connsiteY176" fmla="*/ 32951 h 447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5305846" h="4477360">
                <a:moveTo>
                  <a:pt x="1244208" y="32951"/>
                </a:moveTo>
                <a:cubicBezTo>
                  <a:pt x="1256613" y="36495"/>
                  <a:pt x="1264141" y="49729"/>
                  <a:pt x="1276106" y="54216"/>
                </a:cubicBezTo>
                <a:cubicBezTo>
                  <a:pt x="1381687" y="93808"/>
                  <a:pt x="1280763" y="34093"/>
                  <a:pt x="1371799" y="86113"/>
                </a:cubicBezTo>
                <a:cubicBezTo>
                  <a:pt x="1382894" y="92453"/>
                  <a:pt x="1394080" y="98963"/>
                  <a:pt x="1403697" y="107378"/>
                </a:cubicBezTo>
                <a:cubicBezTo>
                  <a:pt x="1422558" y="123881"/>
                  <a:pt x="1434445" y="149333"/>
                  <a:pt x="1456860" y="160541"/>
                </a:cubicBezTo>
                <a:cubicBezTo>
                  <a:pt x="1509414" y="186818"/>
                  <a:pt x="1484353" y="176794"/>
                  <a:pt x="1531287" y="192439"/>
                </a:cubicBezTo>
                <a:cubicBezTo>
                  <a:pt x="1538376" y="199527"/>
                  <a:pt x="1544725" y="207442"/>
                  <a:pt x="1552553" y="213704"/>
                </a:cubicBezTo>
                <a:cubicBezTo>
                  <a:pt x="1562531" y="221687"/>
                  <a:pt x="1576467" y="224991"/>
                  <a:pt x="1584450" y="234969"/>
                </a:cubicBezTo>
                <a:cubicBezTo>
                  <a:pt x="1591451" y="243721"/>
                  <a:pt x="1587158" y="258942"/>
                  <a:pt x="1595083" y="266867"/>
                </a:cubicBezTo>
                <a:cubicBezTo>
                  <a:pt x="1603008" y="274792"/>
                  <a:pt x="1616956" y="272487"/>
                  <a:pt x="1626981" y="277499"/>
                </a:cubicBezTo>
                <a:cubicBezTo>
                  <a:pt x="1645465" y="286741"/>
                  <a:pt x="1662948" y="297934"/>
                  <a:pt x="1680143" y="309397"/>
                </a:cubicBezTo>
                <a:cubicBezTo>
                  <a:pt x="1694888" y="319227"/>
                  <a:pt x="1706824" y="333370"/>
                  <a:pt x="1722674" y="341295"/>
                </a:cubicBezTo>
                <a:cubicBezTo>
                  <a:pt x="1768299" y="364107"/>
                  <a:pt x="1792961" y="361524"/>
                  <a:pt x="1839632" y="373192"/>
                </a:cubicBezTo>
                <a:cubicBezTo>
                  <a:pt x="1938618" y="397938"/>
                  <a:pt x="1763580" y="368403"/>
                  <a:pt x="1945957" y="394458"/>
                </a:cubicBezTo>
                <a:cubicBezTo>
                  <a:pt x="2021876" y="419764"/>
                  <a:pt x="1991102" y="403289"/>
                  <a:pt x="2041650" y="436988"/>
                </a:cubicBezTo>
                <a:cubicBezTo>
                  <a:pt x="2048738" y="451165"/>
                  <a:pt x="2054123" y="466330"/>
                  <a:pt x="2062915" y="479518"/>
                </a:cubicBezTo>
                <a:cubicBezTo>
                  <a:pt x="2068476" y="487859"/>
                  <a:pt x="2077763" y="493082"/>
                  <a:pt x="2084181" y="500783"/>
                </a:cubicBezTo>
                <a:cubicBezTo>
                  <a:pt x="2167426" y="600676"/>
                  <a:pt x="2047028" y="474263"/>
                  <a:pt x="2179874" y="607109"/>
                </a:cubicBezTo>
                <a:cubicBezTo>
                  <a:pt x="2190506" y="617741"/>
                  <a:pt x="2203430" y="626495"/>
                  <a:pt x="2211771" y="639006"/>
                </a:cubicBezTo>
                <a:cubicBezTo>
                  <a:pt x="2218859" y="649639"/>
                  <a:pt x="2222403" y="663816"/>
                  <a:pt x="2233036" y="670904"/>
                </a:cubicBezTo>
                <a:cubicBezTo>
                  <a:pt x="2266006" y="692884"/>
                  <a:pt x="2306392" y="702087"/>
                  <a:pt x="2339362" y="724067"/>
                </a:cubicBezTo>
                <a:cubicBezTo>
                  <a:pt x="2360627" y="738244"/>
                  <a:pt x="2378911" y="758515"/>
                  <a:pt x="2403157" y="766597"/>
                </a:cubicBezTo>
                <a:lnTo>
                  <a:pt x="2466953" y="787862"/>
                </a:lnTo>
                <a:cubicBezTo>
                  <a:pt x="2540073" y="836609"/>
                  <a:pt x="2506502" y="822310"/>
                  <a:pt x="2562646" y="841025"/>
                </a:cubicBezTo>
                <a:cubicBezTo>
                  <a:pt x="2585946" y="875975"/>
                  <a:pt x="2583538" y="866302"/>
                  <a:pt x="2594543" y="904820"/>
                </a:cubicBezTo>
                <a:cubicBezTo>
                  <a:pt x="2598558" y="918871"/>
                  <a:pt x="2597926" y="934663"/>
                  <a:pt x="2605176" y="947351"/>
                </a:cubicBezTo>
                <a:cubicBezTo>
                  <a:pt x="2612636" y="960406"/>
                  <a:pt x="2627448" y="967697"/>
                  <a:pt x="2637074" y="979248"/>
                </a:cubicBezTo>
                <a:cubicBezTo>
                  <a:pt x="2674070" y="1023642"/>
                  <a:pt x="2637872" y="1004324"/>
                  <a:pt x="2690236" y="1021778"/>
                </a:cubicBezTo>
                <a:cubicBezTo>
                  <a:pt x="2700869" y="1028867"/>
                  <a:pt x="2710704" y="1037329"/>
                  <a:pt x="2722134" y="1043044"/>
                </a:cubicBezTo>
                <a:cubicBezTo>
                  <a:pt x="2760449" y="1062201"/>
                  <a:pt x="2829875" y="1061261"/>
                  <a:pt x="2860357" y="1064309"/>
                </a:cubicBezTo>
                <a:cubicBezTo>
                  <a:pt x="2870990" y="1067853"/>
                  <a:pt x="2881953" y="1070526"/>
                  <a:pt x="2892255" y="1074941"/>
                </a:cubicBezTo>
                <a:cubicBezTo>
                  <a:pt x="2906823" y="1081185"/>
                  <a:pt x="2919944" y="1090641"/>
                  <a:pt x="2934785" y="1096206"/>
                </a:cubicBezTo>
                <a:cubicBezTo>
                  <a:pt x="2948468" y="1101337"/>
                  <a:pt x="2963826" y="1101219"/>
                  <a:pt x="2977315" y="1106839"/>
                </a:cubicBezTo>
                <a:cubicBezTo>
                  <a:pt x="3041643" y="1133642"/>
                  <a:pt x="3048965" y="1140428"/>
                  <a:pt x="3094274" y="1170634"/>
                </a:cubicBezTo>
                <a:cubicBezTo>
                  <a:pt x="3087185" y="1177722"/>
                  <a:pt x="3069838" y="1182389"/>
                  <a:pt x="3073008" y="1191899"/>
                </a:cubicBezTo>
                <a:cubicBezTo>
                  <a:pt x="3076552" y="1202532"/>
                  <a:pt x="3095109" y="1197089"/>
                  <a:pt x="3104906" y="1202532"/>
                </a:cubicBezTo>
                <a:cubicBezTo>
                  <a:pt x="3127247" y="1214944"/>
                  <a:pt x="3150629" y="1226991"/>
                  <a:pt x="3168701" y="1245062"/>
                </a:cubicBezTo>
                <a:cubicBezTo>
                  <a:pt x="3175790" y="1252150"/>
                  <a:pt x="3181371" y="1261169"/>
                  <a:pt x="3189967" y="1266327"/>
                </a:cubicBezTo>
                <a:cubicBezTo>
                  <a:pt x="3199577" y="1272093"/>
                  <a:pt x="3211232" y="1273416"/>
                  <a:pt x="3221864" y="1276960"/>
                </a:cubicBezTo>
                <a:cubicBezTo>
                  <a:pt x="3227929" y="1295155"/>
                  <a:pt x="3236095" y="1328977"/>
                  <a:pt x="3253762" y="1340755"/>
                </a:cubicBezTo>
                <a:cubicBezTo>
                  <a:pt x="3265921" y="1348861"/>
                  <a:pt x="3282241" y="1347374"/>
                  <a:pt x="3296292" y="1351388"/>
                </a:cubicBezTo>
                <a:cubicBezTo>
                  <a:pt x="3307069" y="1354467"/>
                  <a:pt x="3317557" y="1358476"/>
                  <a:pt x="3328190" y="1362020"/>
                </a:cubicBezTo>
                <a:cubicBezTo>
                  <a:pt x="3338822" y="1369108"/>
                  <a:pt x="3350109" y="1375302"/>
                  <a:pt x="3360087" y="1383285"/>
                </a:cubicBezTo>
                <a:cubicBezTo>
                  <a:pt x="3367915" y="1389548"/>
                  <a:pt x="3373333" y="1398536"/>
                  <a:pt x="3381353" y="1404551"/>
                </a:cubicBezTo>
                <a:cubicBezTo>
                  <a:pt x="3401799" y="1419885"/>
                  <a:pt x="3445148" y="1447081"/>
                  <a:pt x="3445148" y="1447081"/>
                </a:cubicBezTo>
                <a:lnTo>
                  <a:pt x="3477046" y="1542774"/>
                </a:lnTo>
                <a:lnTo>
                  <a:pt x="3487678" y="1574671"/>
                </a:lnTo>
                <a:cubicBezTo>
                  <a:pt x="3482665" y="1589710"/>
                  <a:pt x="3466413" y="1635753"/>
                  <a:pt x="3466413" y="1649099"/>
                </a:cubicBezTo>
                <a:cubicBezTo>
                  <a:pt x="3466413" y="1675469"/>
                  <a:pt x="3481642" y="1746508"/>
                  <a:pt x="3487678" y="1776690"/>
                </a:cubicBezTo>
                <a:cubicBezTo>
                  <a:pt x="3484134" y="1808588"/>
                  <a:pt x="3482322" y="1840726"/>
                  <a:pt x="3477046" y="1872383"/>
                </a:cubicBezTo>
                <a:cubicBezTo>
                  <a:pt x="3475203" y="1883438"/>
                  <a:pt x="3468844" y="1893340"/>
                  <a:pt x="3466413" y="1904281"/>
                </a:cubicBezTo>
                <a:cubicBezTo>
                  <a:pt x="3461736" y="1925326"/>
                  <a:pt x="3461010" y="1947161"/>
                  <a:pt x="3455781" y="1968076"/>
                </a:cubicBezTo>
                <a:cubicBezTo>
                  <a:pt x="3450344" y="1989822"/>
                  <a:pt x="3438911" y="2009891"/>
                  <a:pt x="3434515" y="2031871"/>
                </a:cubicBezTo>
                <a:cubicBezTo>
                  <a:pt x="3419488" y="2107010"/>
                  <a:pt x="3429597" y="2067895"/>
                  <a:pt x="3402618" y="2148830"/>
                </a:cubicBezTo>
                <a:cubicBezTo>
                  <a:pt x="3393971" y="2174771"/>
                  <a:pt x="3391330" y="2192015"/>
                  <a:pt x="3370720" y="2212625"/>
                </a:cubicBezTo>
                <a:cubicBezTo>
                  <a:pt x="3361684" y="2221661"/>
                  <a:pt x="3349455" y="2226802"/>
                  <a:pt x="3338822" y="2233890"/>
                </a:cubicBezTo>
                <a:cubicBezTo>
                  <a:pt x="3333809" y="2248929"/>
                  <a:pt x="3317557" y="2294972"/>
                  <a:pt x="3317557" y="2308318"/>
                </a:cubicBezTo>
                <a:cubicBezTo>
                  <a:pt x="3317557" y="2319526"/>
                  <a:pt x="3323178" y="2330191"/>
                  <a:pt x="3328190" y="2340216"/>
                </a:cubicBezTo>
                <a:cubicBezTo>
                  <a:pt x="3333905" y="2351645"/>
                  <a:pt x="3339477" y="2364130"/>
                  <a:pt x="3349455" y="2372113"/>
                </a:cubicBezTo>
                <a:cubicBezTo>
                  <a:pt x="3358207" y="2379114"/>
                  <a:pt x="3371328" y="2377734"/>
                  <a:pt x="3381353" y="2382746"/>
                </a:cubicBezTo>
                <a:cubicBezTo>
                  <a:pt x="3392782" y="2388461"/>
                  <a:pt x="3402618" y="2396923"/>
                  <a:pt x="3413250" y="2404011"/>
                </a:cubicBezTo>
                <a:cubicBezTo>
                  <a:pt x="3420338" y="2414644"/>
                  <a:pt x="3426532" y="2425930"/>
                  <a:pt x="3434515" y="2435909"/>
                </a:cubicBezTo>
                <a:cubicBezTo>
                  <a:pt x="3495123" y="2511668"/>
                  <a:pt x="3411589" y="2390886"/>
                  <a:pt x="3477046" y="2489071"/>
                </a:cubicBezTo>
                <a:cubicBezTo>
                  <a:pt x="3480590" y="2503248"/>
                  <a:pt x="3483479" y="2517605"/>
                  <a:pt x="3487678" y="2531602"/>
                </a:cubicBezTo>
                <a:cubicBezTo>
                  <a:pt x="3494119" y="2553072"/>
                  <a:pt x="3504547" y="2573417"/>
                  <a:pt x="3508943" y="2595397"/>
                </a:cubicBezTo>
                <a:lnTo>
                  <a:pt x="3519576" y="2648560"/>
                </a:lnTo>
                <a:cubicBezTo>
                  <a:pt x="3516032" y="2669825"/>
                  <a:pt x="3513620" y="2691310"/>
                  <a:pt x="3508943" y="2712355"/>
                </a:cubicBezTo>
                <a:cubicBezTo>
                  <a:pt x="3506512" y="2723296"/>
                  <a:pt x="3501390" y="2733476"/>
                  <a:pt x="3498311" y="2744253"/>
                </a:cubicBezTo>
                <a:cubicBezTo>
                  <a:pt x="3494297" y="2758304"/>
                  <a:pt x="3491222" y="2772606"/>
                  <a:pt x="3487678" y="2786783"/>
                </a:cubicBezTo>
                <a:cubicBezTo>
                  <a:pt x="3471574" y="2963937"/>
                  <a:pt x="3488090" y="2848725"/>
                  <a:pt x="3466413" y="2946271"/>
                </a:cubicBezTo>
                <a:cubicBezTo>
                  <a:pt x="3462493" y="2963913"/>
                  <a:pt x="3459701" y="2981792"/>
                  <a:pt x="3455781" y="2999434"/>
                </a:cubicBezTo>
                <a:cubicBezTo>
                  <a:pt x="3448809" y="3030808"/>
                  <a:pt x="3447342" y="3050403"/>
                  <a:pt x="3423883" y="3073862"/>
                </a:cubicBezTo>
                <a:cubicBezTo>
                  <a:pt x="3414847" y="3082898"/>
                  <a:pt x="3402618" y="3088039"/>
                  <a:pt x="3391985" y="3095127"/>
                </a:cubicBezTo>
                <a:cubicBezTo>
                  <a:pt x="3388441" y="3109304"/>
                  <a:pt x="3384219" y="3123329"/>
                  <a:pt x="3381353" y="3137658"/>
                </a:cubicBezTo>
                <a:cubicBezTo>
                  <a:pt x="3377125" y="3158798"/>
                  <a:pt x="3374577" y="3180242"/>
                  <a:pt x="3370720" y="3201453"/>
                </a:cubicBezTo>
                <a:cubicBezTo>
                  <a:pt x="3367487" y="3219233"/>
                  <a:pt x="3363631" y="3236895"/>
                  <a:pt x="3360087" y="3254616"/>
                </a:cubicBezTo>
                <a:cubicBezTo>
                  <a:pt x="3367078" y="3331515"/>
                  <a:pt x="3344960" y="3365033"/>
                  <a:pt x="3402618" y="3403471"/>
                </a:cubicBezTo>
                <a:cubicBezTo>
                  <a:pt x="3411943" y="3409688"/>
                  <a:pt x="3423883" y="3410560"/>
                  <a:pt x="3434515" y="3414104"/>
                </a:cubicBezTo>
                <a:cubicBezTo>
                  <a:pt x="3441604" y="3421192"/>
                  <a:pt x="3446815" y="3430886"/>
                  <a:pt x="3455781" y="3435369"/>
                </a:cubicBezTo>
                <a:cubicBezTo>
                  <a:pt x="3528488" y="3471722"/>
                  <a:pt x="3501058" y="3444374"/>
                  <a:pt x="3562106" y="3467267"/>
                </a:cubicBezTo>
                <a:cubicBezTo>
                  <a:pt x="3576947" y="3472832"/>
                  <a:pt x="3589920" y="3482646"/>
                  <a:pt x="3604636" y="3488532"/>
                </a:cubicBezTo>
                <a:cubicBezTo>
                  <a:pt x="3625448" y="3496857"/>
                  <a:pt x="3668432" y="3509797"/>
                  <a:pt x="3668432" y="3509797"/>
                </a:cubicBezTo>
                <a:cubicBezTo>
                  <a:pt x="3679064" y="3516885"/>
                  <a:pt x="3688652" y="3525872"/>
                  <a:pt x="3700329" y="3531062"/>
                </a:cubicBezTo>
                <a:cubicBezTo>
                  <a:pt x="3720813" y="3540166"/>
                  <a:pt x="3764125" y="3552327"/>
                  <a:pt x="3764125" y="3552327"/>
                </a:cubicBezTo>
                <a:cubicBezTo>
                  <a:pt x="3774757" y="3559415"/>
                  <a:pt x="3791276" y="3561727"/>
                  <a:pt x="3796022" y="3573592"/>
                </a:cubicBezTo>
                <a:cubicBezTo>
                  <a:pt x="3800184" y="3583998"/>
                  <a:pt x="3774182" y="3605490"/>
                  <a:pt x="3785390" y="3605490"/>
                </a:cubicBezTo>
                <a:cubicBezTo>
                  <a:pt x="3812382" y="3605490"/>
                  <a:pt x="3834625" y="3583282"/>
                  <a:pt x="3859818" y="3573592"/>
                </a:cubicBezTo>
                <a:cubicBezTo>
                  <a:pt x="3880739" y="3565545"/>
                  <a:pt x="3902060" y="3558485"/>
                  <a:pt x="3923613" y="3552327"/>
                </a:cubicBezTo>
                <a:cubicBezTo>
                  <a:pt x="3951715" y="3544298"/>
                  <a:pt x="3980435" y="3538592"/>
                  <a:pt x="4008674" y="3531062"/>
                </a:cubicBezTo>
                <a:cubicBezTo>
                  <a:pt x="4054043" y="3518964"/>
                  <a:pt x="4102592" y="3504643"/>
                  <a:pt x="4146897" y="3488532"/>
                </a:cubicBezTo>
                <a:cubicBezTo>
                  <a:pt x="4180489" y="3476317"/>
                  <a:pt x="4229381" y="3452897"/>
                  <a:pt x="4263855" y="3446002"/>
                </a:cubicBezTo>
                <a:cubicBezTo>
                  <a:pt x="4309172" y="3436938"/>
                  <a:pt x="4311555" y="3438747"/>
                  <a:pt x="4348915" y="3424737"/>
                </a:cubicBezTo>
                <a:cubicBezTo>
                  <a:pt x="4480831" y="3375268"/>
                  <a:pt x="4331828" y="3430539"/>
                  <a:pt x="4444608" y="3382206"/>
                </a:cubicBezTo>
                <a:cubicBezTo>
                  <a:pt x="4454910" y="3377791"/>
                  <a:pt x="4465873" y="3375118"/>
                  <a:pt x="4476506" y="3371574"/>
                </a:cubicBezTo>
                <a:cubicBezTo>
                  <a:pt x="4490683" y="3360941"/>
                  <a:pt x="4503650" y="3348468"/>
                  <a:pt x="4519036" y="3339676"/>
                </a:cubicBezTo>
                <a:cubicBezTo>
                  <a:pt x="4528767" y="3334115"/>
                  <a:pt x="4540632" y="3333459"/>
                  <a:pt x="4550934" y="3329044"/>
                </a:cubicBezTo>
                <a:cubicBezTo>
                  <a:pt x="4565503" y="3322800"/>
                  <a:pt x="4578623" y="3313343"/>
                  <a:pt x="4593464" y="3307778"/>
                </a:cubicBezTo>
                <a:cubicBezTo>
                  <a:pt x="4607146" y="3302647"/>
                  <a:pt x="4621943" y="3301160"/>
                  <a:pt x="4635994" y="3297146"/>
                </a:cubicBezTo>
                <a:cubicBezTo>
                  <a:pt x="4646771" y="3294067"/>
                  <a:pt x="4657259" y="3290057"/>
                  <a:pt x="4667892" y="3286513"/>
                </a:cubicBezTo>
                <a:cubicBezTo>
                  <a:pt x="4776808" y="3449889"/>
                  <a:pt x="4662627" y="3297489"/>
                  <a:pt x="5156990" y="3329044"/>
                </a:cubicBezTo>
                <a:cubicBezTo>
                  <a:pt x="5169743" y="3329858"/>
                  <a:pt x="5178909" y="3342326"/>
                  <a:pt x="5188887" y="3350309"/>
                </a:cubicBezTo>
                <a:cubicBezTo>
                  <a:pt x="5196715" y="3356571"/>
                  <a:pt x="5202452" y="3365156"/>
                  <a:pt x="5210153" y="3371574"/>
                </a:cubicBezTo>
                <a:cubicBezTo>
                  <a:pt x="5223767" y="3382918"/>
                  <a:pt x="5238506" y="3392839"/>
                  <a:pt x="5252683" y="3403471"/>
                </a:cubicBezTo>
                <a:cubicBezTo>
                  <a:pt x="5282802" y="3493832"/>
                  <a:pt x="5240795" y="3383659"/>
                  <a:pt x="5284581" y="3456634"/>
                </a:cubicBezTo>
                <a:cubicBezTo>
                  <a:pt x="5291116" y="3467526"/>
                  <a:pt x="5303861" y="3523123"/>
                  <a:pt x="5305846" y="3531062"/>
                </a:cubicBezTo>
                <a:cubicBezTo>
                  <a:pt x="5302302" y="3570048"/>
                  <a:pt x="5302890" y="3609633"/>
                  <a:pt x="5295213" y="3648020"/>
                </a:cubicBezTo>
                <a:cubicBezTo>
                  <a:pt x="5287497" y="3686601"/>
                  <a:pt x="5267210" y="3689762"/>
                  <a:pt x="5252683" y="3722448"/>
                </a:cubicBezTo>
                <a:cubicBezTo>
                  <a:pt x="5243579" y="3742932"/>
                  <a:pt x="5243852" y="3767593"/>
                  <a:pt x="5231418" y="3786244"/>
                </a:cubicBezTo>
                <a:cubicBezTo>
                  <a:pt x="5224330" y="3796876"/>
                  <a:pt x="5215868" y="3806712"/>
                  <a:pt x="5210153" y="3818141"/>
                </a:cubicBezTo>
                <a:cubicBezTo>
                  <a:pt x="5205141" y="3828166"/>
                  <a:pt x="5203935" y="3839737"/>
                  <a:pt x="5199520" y="3850039"/>
                </a:cubicBezTo>
                <a:cubicBezTo>
                  <a:pt x="5193276" y="3864607"/>
                  <a:pt x="5183820" y="3877728"/>
                  <a:pt x="5178255" y="3892569"/>
                </a:cubicBezTo>
                <a:cubicBezTo>
                  <a:pt x="5173124" y="3906252"/>
                  <a:pt x="5175728" y="3922940"/>
                  <a:pt x="5167622" y="3935099"/>
                </a:cubicBezTo>
                <a:cubicBezTo>
                  <a:pt x="5160534" y="3945732"/>
                  <a:pt x="5146357" y="3949276"/>
                  <a:pt x="5135725" y="3956365"/>
                </a:cubicBezTo>
                <a:cubicBezTo>
                  <a:pt x="5070268" y="4054550"/>
                  <a:pt x="5153802" y="3933768"/>
                  <a:pt x="5093194" y="4009527"/>
                </a:cubicBezTo>
                <a:cubicBezTo>
                  <a:pt x="5085211" y="4019506"/>
                  <a:pt x="5080110" y="4031608"/>
                  <a:pt x="5071929" y="4041425"/>
                </a:cubicBezTo>
                <a:cubicBezTo>
                  <a:pt x="5055132" y="4061582"/>
                  <a:pt x="5032032" y="4082640"/>
                  <a:pt x="5008134" y="4094588"/>
                </a:cubicBezTo>
                <a:cubicBezTo>
                  <a:pt x="4998109" y="4099600"/>
                  <a:pt x="4986869" y="4101676"/>
                  <a:pt x="4976236" y="4105220"/>
                </a:cubicBezTo>
                <a:cubicBezTo>
                  <a:pt x="4952811" y="4140358"/>
                  <a:pt x="4963536" y="4138413"/>
                  <a:pt x="4923074" y="4147751"/>
                </a:cubicBezTo>
                <a:cubicBezTo>
                  <a:pt x="4887856" y="4155878"/>
                  <a:pt x="4816748" y="4169016"/>
                  <a:pt x="4816748" y="4169016"/>
                </a:cubicBezTo>
                <a:cubicBezTo>
                  <a:pt x="4795483" y="4183193"/>
                  <a:pt x="4773399" y="4196212"/>
                  <a:pt x="4752953" y="4211546"/>
                </a:cubicBezTo>
                <a:cubicBezTo>
                  <a:pt x="4743325" y="4218767"/>
                  <a:pt x="4694070" y="4256937"/>
                  <a:pt x="4678525" y="4264709"/>
                </a:cubicBezTo>
                <a:cubicBezTo>
                  <a:pt x="4661454" y="4273245"/>
                  <a:pt x="4642046" y="4276705"/>
                  <a:pt x="4625362" y="4285974"/>
                </a:cubicBezTo>
                <a:cubicBezTo>
                  <a:pt x="4609871" y="4294580"/>
                  <a:pt x="4598218" y="4309079"/>
                  <a:pt x="4582832" y="4317871"/>
                </a:cubicBezTo>
                <a:cubicBezTo>
                  <a:pt x="4573101" y="4323432"/>
                  <a:pt x="4561236" y="4324089"/>
                  <a:pt x="4550934" y="4328504"/>
                </a:cubicBezTo>
                <a:cubicBezTo>
                  <a:pt x="4536366" y="4334748"/>
                  <a:pt x="4522166" y="4341905"/>
                  <a:pt x="4508404" y="4349769"/>
                </a:cubicBezTo>
                <a:cubicBezTo>
                  <a:pt x="4455013" y="4380278"/>
                  <a:pt x="4498236" y="4364759"/>
                  <a:pt x="4433976" y="4392299"/>
                </a:cubicBezTo>
                <a:cubicBezTo>
                  <a:pt x="4423674" y="4396714"/>
                  <a:pt x="4411875" y="4397489"/>
                  <a:pt x="4402078" y="4402932"/>
                </a:cubicBezTo>
                <a:cubicBezTo>
                  <a:pt x="4379737" y="4415344"/>
                  <a:pt x="4362529" y="4437380"/>
                  <a:pt x="4338283" y="4445462"/>
                </a:cubicBezTo>
                <a:lnTo>
                  <a:pt x="4274487" y="4466727"/>
                </a:lnTo>
                <a:lnTo>
                  <a:pt x="4242590" y="4477360"/>
                </a:lnTo>
                <a:cubicBezTo>
                  <a:pt x="4192971" y="4473816"/>
                  <a:pt x="4143138" y="4472539"/>
                  <a:pt x="4093734" y="4466727"/>
                </a:cubicBezTo>
                <a:cubicBezTo>
                  <a:pt x="4052659" y="4461895"/>
                  <a:pt x="4062934" y="4449860"/>
                  <a:pt x="4029939" y="4424197"/>
                </a:cubicBezTo>
                <a:cubicBezTo>
                  <a:pt x="4009765" y="4408506"/>
                  <a:pt x="3984215" y="4399739"/>
                  <a:pt x="3966143" y="4381667"/>
                </a:cubicBezTo>
                <a:cubicBezTo>
                  <a:pt x="3955511" y="4371034"/>
                  <a:pt x="3947390" y="4357071"/>
                  <a:pt x="3934246" y="4349769"/>
                </a:cubicBezTo>
                <a:cubicBezTo>
                  <a:pt x="3914651" y="4338883"/>
                  <a:pt x="3891715" y="4335593"/>
                  <a:pt x="3870450" y="4328504"/>
                </a:cubicBezTo>
                <a:lnTo>
                  <a:pt x="3838553" y="4317871"/>
                </a:lnTo>
                <a:cubicBezTo>
                  <a:pt x="3762822" y="4292627"/>
                  <a:pt x="3817804" y="4308097"/>
                  <a:pt x="3668432" y="4296606"/>
                </a:cubicBezTo>
                <a:cubicBezTo>
                  <a:pt x="3544086" y="4203350"/>
                  <a:pt x="3697646" y="4321649"/>
                  <a:pt x="3594004" y="4232811"/>
                </a:cubicBezTo>
                <a:cubicBezTo>
                  <a:pt x="3562515" y="4205820"/>
                  <a:pt x="3553222" y="4207265"/>
                  <a:pt x="3530208" y="4179648"/>
                </a:cubicBezTo>
                <a:cubicBezTo>
                  <a:pt x="3518863" y="4166035"/>
                  <a:pt x="3508473" y="4151635"/>
                  <a:pt x="3498311" y="4137118"/>
                </a:cubicBezTo>
                <a:cubicBezTo>
                  <a:pt x="3483655" y="4116181"/>
                  <a:pt x="3473853" y="4091394"/>
                  <a:pt x="3455781" y="4073323"/>
                </a:cubicBezTo>
                <a:lnTo>
                  <a:pt x="3434515" y="4052058"/>
                </a:lnTo>
                <a:cubicBezTo>
                  <a:pt x="3417661" y="4018349"/>
                  <a:pt x="3403605" y="3987517"/>
                  <a:pt x="3381353" y="3956365"/>
                </a:cubicBezTo>
                <a:cubicBezTo>
                  <a:pt x="3375526" y="3948207"/>
                  <a:pt x="3367176" y="3942188"/>
                  <a:pt x="3360087" y="3935099"/>
                </a:cubicBezTo>
                <a:cubicBezTo>
                  <a:pt x="3339966" y="3834491"/>
                  <a:pt x="3373120" y="3915207"/>
                  <a:pt x="3296292" y="3871304"/>
                </a:cubicBezTo>
                <a:cubicBezTo>
                  <a:pt x="3285197" y="3864964"/>
                  <a:pt x="3287502" y="3842178"/>
                  <a:pt x="3275027" y="3839406"/>
                </a:cubicBezTo>
                <a:cubicBezTo>
                  <a:pt x="3219562" y="3827081"/>
                  <a:pt x="3161613" y="3832318"/>
                  <a:pt x="3104906" y="3828774"/>
                </a:cubicBezTo>
                <a:cubicBezTo>
                  <a:pt x="3087185" y="3825230"/>
                  <a:pt x="3069275" y="3822524"/>
                  <a:pt x="3051743" y="3818141"/>
                </a:cubicBezTo>
                <a:cubicBezTo>
                  <a:pt x="3026711" y="3811883"/>
                  <a:pt x="3002456" y="3802678"/>
                  <a:pt x="2977315" y="3796876"/>
                </a:cubicBezTo>
                <a:cubicBezTo>
                  <a:pt x="2956309" y="3792029"/>
                  <a:pt x="2934785" y="3789788"/>
                  <a:pt x="2913520" y="3786244"/>
                </a:cubicBezTo>
                <a:cubicBezTo>
                  <a:pt x="2888711" y="3775611"/>
                  <a:pt x="2864699" y="3762882"/>
                  <a:pt x="2839092" y="3754346"/>
                </a:cubicBezTo>
                <a:cubicBezTo>
                  <a:pt x="2660125" y="3694690"/>
                  <a:pt x="2741438" y="3729484"/>
                  <a:pt x="2605176" y="3690551"/>
                </a:cubicBezTo>
                <a:cubicBezTo>
                  <a:pt x="2583623" y="3684393"/>
                  <a:pt x="2563608" y="3672184"/>
                  <a:pt x="2541381" y="3669285"/>
                </a:cubicBezTo>
                <a:cubicBezTo>
                  <a:pt x="2481532" y="3661479"/>
                  <a:pt x="2420878" y="3662197"/>
                  <a:pt x="2360627" y="3658653"/>
                </a:cubicBezTo>
                <a:cubicBezTo>
                  <a:pt x="2247213" y="3662197"/>
                  <a:pt x="2133483" y="3660115"/>
                  <a:pt x="2020385" y="3669285"/>
                </a:cubicBezTo>
                <a:cubicBezTo>
                  <a:pt x="2001361" y="3670827"/>
                  <a:pt x="1985093" y="3683849"/>
                  <a:pt x="1967222" y="3690551"/>
                </a:cubicBezTo>
                <a:cubicBezTo>
                  <a:pt x="1927479" y="3705455"/>
                  <a:pt x="1894355" y="3711425"/>
                  <a:pt x="1850264" y="3722448"/>
                </a:cubicBezTo>
                <a:cubicBezTo>
                  <a:pt x="1733620" y="3751609"/>
                  <a:pt x="1918647" y="3706071"/>
                  <a:pt x="1701408" y="3754346"/>
                </a:cubicBezTo>
                <a:lnTo>
                  <a:pt x="1605715" y="3775611"/>
                </a:lnTo>
                <a:cubicBezTo>
                  <a:pt x="1591476" y="3778897"/>
                  <a:pt x="1577236" y="3782230"/>
                  <a:pt x="1563185" y="3786244"/>
                </a:cubicBezTo>
                <a:cubicBezTo>
                  <a:pt x="1552408" y="3789323"/>
                  <a:pt x="1542160" y="3794158"/>
                  <a:pt x="1531287" y="3796876"/>
                </a:cubicBezTo>
                <a:cubicBezTo>
                  <a:pt x="1513755" y="3801259"/>
                  <a:pt x="1495657" y="3803126"/>
                  <a:pt x="1478125" y="3807509"/>
                </a:cubicBezTo>
                <a:cubicBezTo>
                  <a:pt x="1373433" y="3833682"/>
                  <a:pt x="1557963" y="3799517"/>
                  <a:pt x="1382432" y="3828774"/>
                </a:cubicBezTo>
                <a:cubicBezTo>
                  <a:pt x="1354331" y="3840014"/>
                  <a:pt x="1326548" y="3852335"/>
                  <a:pt x="1297371" y="3860671"/>
                </a:cubicBezTo>
                <a:cubicBezTo>
                  <a:pt x="1244308" y="3875832"/>
                  <a:pt x="1245675" y="3871897"/>
                  <a:pt x="1180413" y="3881937"/>
                </a:cubicBezTo>
                <a:cubicBezTo>
                  <a:pt x="1056338" y="3901025"/>
                  <a:pt x="1180656" y="3885453"/>
                  <a:pt x="1020925" y="3903202"/>
                </a:cubicBezTo>
                <a:cubicBezTo>
                  <a:pt x="899742" y="3933496"/>
                  <a:pt x="1092483" y="3887126"/>
                  <a:pt x="893334" y="3924467"/>
                </a:cubicBezTo>
                <a:cubicBezTo>
                  <a:pt x="864609" y="3929853"/>
                  <a:pt x="836932" y="3940000"/>
                  <a:pt x="808274" y="3945732"/>
                </a:cubicBezTo>
                <a:cubicBezTo>
                  <a:pt x="790553" y="3949276"/>
                  <a:pt x="772753" y="3952445"/>
                  <a:pt x="755111" y="3956365"/>
                </a:cubicBezTo>
                <a:cubicBezTo>
                  <a:pt x="740846" y="3959535"/>
                  <a:pt x="727024" y="3964775"/>
                  <a:pt x="712581" y="3966997"/>
                </a:cubicBezTo>
                <a:cubicBezTo>
                  <a:pt x="623113" y="3980761"/>
                  <a:pt x="618586" y="3977630"/>
                  <a:pt x="531827" y="3977630"/>
                </a:cubicBezTo>
                <a:cubicBezTo>
                  <a:pt x="393604" y="2921462"/>
                  <a:pt x="260452" y="1864619"/>
                  <a:pt x="117157" y="809127"/>
                </a:cubicBezTo>
                <a:cubicBezTo>
                  <a:pt x="113010" y="778582"/>
                  <a:pt x="86275" y="760907"/>
                  <a:pt x="74627" y="734699"/>
                </a:cubicBezTo>
                <a:cubicBezTo>
                  <a:pt x="52241" y="684331"/>
                  <a:pt x="53362" y="690665"/>
                  <a:pt x="53362" y="660271"/>
                </a:cubicBezTo>
                <a:cubicBezTo>
                  <a:pt x="95892" y="451164"/>
                  <a:pt x="0" y="146046"/>
                  <a:pt x="180953" y="32951"/>
                </a:cubicBezTo>
                <a:cubicBezTo>
                  <a:pt x="225660" y="5009"/>
                  <a:pt x="905116" y="0"/>
                  <a:pt x="1201678" y="32951"/>
                </a:cubicBezTo>
                <a:cubicBezTo>
                  <a:pt x="1302610" y="44166"/>
                  <a:pt x="1231803" y="29407"/>
                  <a:pt x="1244208" y="32951"/>
                </a:cubicBezTo>
                <a:close/>
              </a:path>
            </a:pathLst>
          </a:custGeom>
          <a:solidFill>
            <a:schemeClr val="tx2">
              <a:alpha val="6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3" name="Oval 22"/>
          <p:cNvSpPr/>
          <p:nvPr/>
        </p:nvSpPr>
        <p:spPr>
          <a:xfrm>
            <a:off x="6643688" y="2500313"/>
            <a:ext cx="1771650" cy="2214562"/>
          </a:xfrm>
          <a:prstGeom prst="ellipse">
            <a:avLst/>
          </a:prstGeom>
          <a:solidFill>
            <a:srgbClr val="FFFF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00"/>
              </a:solidFill>
            </a:endParaRPr>
          </a:p>
        </p:txBody>
      </p:sp>
      <p:sp>
        <p:nvSpPr>
          <p:cNvPr id="25" name="Freeform 24"/>
          <p:cNvSpPr/>
          <p:nvPr/>
        </p:nvSpPr>
        <p:spPr>
          <a:xfrm>
            <a:off x="3232150" y="2052638"/>
            <a:ext cx="106363" cy="520700"/>
          </a:xfrm>
          <a:custGeom>
            <a:avLst/>
            <a:gdLst>
              <a:gd name="connsiteX0" fmla="*/ 106325 w 106325"/>
              <a:gd name="connsiteY0" fmla="*/ 520995 h 520995"/>
              <a:gd name="connsiteX1" fmla="*/ 74428 w 106325"/>
              <a:gd name="connsiteY1" fmla="*/ 382772 h 520995"/>
              <a:gd name="connsiteX2" fmla="*/ 0 w 106325"/>
              <a:gd name="connsiteY2" fmla="*/ 0 h 520995"/>
              <a:gd name="connsiteX3" fmla="*/ 0 w 106325"/>
              <a:gd name="connsiteY3" fmla="*/ 95693 h 520995"/>
              <a:gd name="connsiteX4" fmla="*/ 53162 w 106325"/>
              <a:gd name="connsiteY4" fmla="*/ 276446 h 520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325" h="520995">
                <a:moveTo>
                  <a:pt x="106325" y="520995"/>
                </a:moveTo>
                <a:lnTo>
                  <a:pt x="74428" y="382772"/>
                </a:lnTo>
                <a:lnTo>
                  <a:pt x="0" y="0"/>
                </a:lnTo>
                <a:lnTo>
                  <a:pt x="0" y="95693"/>
                </a:lnTo>
                <a:lnTo>
                  <a:pt x="53162" y="276446"/>
                </a:ln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sp>
        <p:nvSpPr>
          <p:cNvPr id="26" name="Freeform 25"/>
          <p:cNvSpPr/>
          <p:nvPr/>
        </p:nvSpPr>
        <p:spPr>
          <a:xfrm>
            <a:off x="2498725" y="966788"/>
            <a:ext cx="31750" cy="42862"/>
          </a:xfrm>
          <a:custGeom>
            <a:avLst/>
            <a:gdLst>
              <a:gd name="connsiteX0" fmla="*/ 31898 w 31898"/>
              <a:gd name="connsiteY0" fmla="*/ 0 h 42530"/>
              <a:gd name="connsiteX1" fmla="*/ 0 w 31898"/>
              <a:gd name="connsiteY1" fmla="*/ 42530 h 42530"/>
            </a:gdLst>
            <a:ahLst/>
            <a:cxnLst>
              <a:cxn ang="0">
                <a:pos x="connsiteX0" y="connsiteY0"/>
              </a:cxn>
              <a:cxn ang="0">
                <a:pos x="connsiteX1" y="connsiteY1"/>
              </a:cxn>
            </a:cxnLst>
            <a:rect l="l" t="t" r="r" b="b"/>
            <a:pathLst>
              <a:path w="31898" h="42530">
                <a:moveTo>
                  <a:pt x="31898" y="0"/>
                </a:moveTo>
                <a:lnTo>
                  <a:pt x="0" y="42530"/>
                </a:ln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sp>
        <p:nvSpPr>
          <p:cNvPr id="33" name="Freeform 32"/>
          <p:cNvSpPr/>
          <p:nvPr/>
        </p:nvSpPr>
        <p:spPr>
          <a:xfrm>
            <a:off x="4465638" y="4795838"/>
            <a:ext cx="850900" cy="935037"/>
          </a:xfrm>
          <a:custGeom>
            <a:avLst/>
            <a:gdLst>
              <a:gd name="connsiteX0" fmla="*/ 0 w 850605"/>
              <a:gd name="connsiteY0" fmla="*/ 0 h 935665"/>
              <a:gd name="connsiteX1" fmla="*/ 850605 w 850605"/>
              <a:gd name="connsiteY1" fmla="*/ 935665 h 935665"/>
            </a:gdLst>
            <a:ahLst/>
            <a:cxnLst>
              <a:cxn ang="0">
                <a:pos x="connsiteX0" y="connsiteY0"/>
              </a:cxn>
              <a:cxn ang="0">
                <a:pos x="connsiteX1" y="connsiteY1"/>
              </a:cxn>
            </a:cxnLst>
            <a:rect l="l" t="t" r="r" b="b"/>
            <a:pathLst>
              <a:path w="850605" h="935665">
                <a:moveTo>
                  <a:pt x="0" y="0"/>
                </a:moveTo>
                <a:lnTo>
                  <a:pt x="850605" y="935665"/>
                </a:ln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sp>
        <p:nvSpPr>
          <p:cNvPr id="28" name="Oval 27"/>
          <p:cNvSpPr/>
          <p:nvPr/>
        </p:nvSpPr>
        <p:spPr>
          <a:xfrm>
            <a:off x="6286500" y="2143125"/>
            <a:ext cx="285750" cy="28575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9" name="Oval 28"/>
          <p:cNvSpPr/>
          <p:nvPr/>
        </p:nvSpPr>
        <p:spPr>
          <a:xfrm>
            <a:off x="7072313" y="857250"/>
            <a:ext cx="285750" cy="28575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Content Placeholder 3" descr="east indes.jpg"/>
          <p:cNvPicPr>
            <a:picLocks noGrp="1" noChangeAspect="1"/>
          </p:cNvPicPr>
          <p:nvPr>
            <p:ph idx="1"/>
          </p:nvPr>
        </p:nvPicPr>
        <p:blipFill>
          <a:blip r:embed="rId2"/>
          <a:srcRect/>
          <a:stretch>
            <a:fillRect/>
          </a:stretch>
        </p:blipFill>
        <p:spPr>
          <a:xfrm>
            <a:off x="-22225" y="0"/>
            <a:ext cx="9309100" cy="6858000"/>
          </a:xfrm>
        </p:spPr>
      </p:pic>
      <p:sp>
        <p:nvSpPr>
          <p:cNvPr id="27" name="Freeform 26"/>
          <p:cNvSpPr/>
          <p:nvPr/>
        </p:nvSpPr>
        <p:spPr>
          <a:xfrm>
            <a:off x="1392238" y="0"/>
            <a:ext cx="5307012" cy="5368925"/>
          </a:xfrm>
          <a:custGeom>
            <a:avLst/>
            <a:gdLst>
              <a:gd name="connsiteX0" fmla="*/ 1244208 w 5305846"/>
              <a:gd name="connsiteY0" fmla="*/ 32951 h 4477360"/>
              <a:gd name="connsiteX1" fmla="*/ 1276106 w 5305846"/>
              <a:gd name="connsiteY1" fmla="*/ 54216 h 4477360"/>
              <a:gd name="connsiteX2" fmla="*/ 1371799 w 5305846"/>
              <a:gd name="connsiteY2" fmla="*/ 86113 h 4477360"/>
              <a:gd name="connsiteX3" fmla="*/ 1403697 w 5305846"/>
              <a:gd name="connsiteY3" fmla="*/ 107378 h 4477360"/>
              <a:gd name="connsiteX4" fmla="*/ 1456860 w 5305846"/>
              <a:gd name="connsiteY4" fmla="*/ 160541 h 4477360"/>
              <a:gd name="connsiteX5" fmla="*/ 1531287 w 5305846"/>
              <a:gd name="connsiteY5" fmla="*/ 192439 h 4477360"/>
              <a:gd name="connsiteX6" fmla="*/ 1552553 w 5305846"/>
              <a:gd name="connsiteY6" fmla="*/ 213704 h 4477360"/>
              <a:gd name="connsiteX7" fmla="*/ 1584450 w 5305846"/>
              <a:gd name="connsiteY7" fmla="*/ 234969 h 4477360"/>
              <a:gd name="connsiteX8" fmla="*/ 1595083 w 5305846"/>
              <a:gd name="connsiteY8" fmla="*/ 266867 h 4477360"/>
              <a:gd name="connsiteX9" fmla="*/ 1626981 w 5305846"/>
              <a:gd name="connsiteY9" fmla="*/ 277499 h 4477360"/>
              <a:gd name="connsiteX10" fmla="*/ 1680143 w 5305846"/>
              <a:gd name="connsiteY10" fmla="*/ 309397 h 4477360"/>
              <a:gd name="connsiteX11" fmla="*/ 1722674 w 5305846"/>
              <a:gd name="connsiteY11" fmla="*/ 341295 h 4477360"/>
              <a:gd name="connsiteX12" fmla="*/ 1839632 w 5305846"/>
              <a:gd name="connsiteY12" fmla="*/ 373192 h 4477360"/>
              <a:gd name="connsiteX13" fmla="*/ 1945957 w 5305846"/>
              <a:gd name="connsiteY13" fmla="*/ 394458 h 4477360"/>
              <a:gd name="connsiteX14" fmla="*/ 2041650 w 5305846"/>
              <a:gd name="connsiteY14" fmla="*/ 436988 h 4477360"/>
              <a:gd name="connsiteX15" fmla="*/ 2062915 w 5305846"/>
              <a:gd name="connsiteY15" fmla="*/ 479518 h 4477360"/>
              <a:gd name="connsiteX16" fmla="*/ 2084181 w 5305846"/>
              <a:gd name="connsiteY16" fmla="*/ 500783 h 4477360"/>
              <a:gd name="connsiteX17" fmla="*/ 2179874 w 5305846"/>
              <a:gd name="connsiteY17" fmla="*/ 607109 h 4477360"/>
              <a:gd name="connsiteX18" fmla="*/ 2211771 w 5305846"/>
              <a:gd name="connsiteY18" fmla="*/ 639006 h 4477360"/>
              <a:gd name="connsiteX19" fmla="*/ 2233036 w 5305846"/>
              <a:gd name="connsiteY19" fmla="*/ 670904 h 4477360"/>
              <a:gd name="connsiteX20" fmla="*/ 2339362 w 5305846"/>
              <a:gd name="connsiteY20" fmla="*/ 724067 h 4477360"/>
              <a:gd name="connsiteX21" fmla="*/ 2403157 w 5305846"/>
              <a:gd name="connsiteY21" fmla="*/ 766597 h 4477360"/>
              <a:gd name="connsiteX22" fmla="*/ 2466953 w 5305846"/>
              <a:gd name="connsiteY22" fmla="*/ 787862 h 4477360"/>
              <a:gd name="connsiteX23" fmla="*/ 2562646 w 5305846"/>
              <a:gd name="connsiteY23" fmla="*/ 841025 h 4477360"/>
              <a:gd name="connsiteX24" fmla="*/ 2594543 w 5305846"/>
              <a:gd name="connsiteY24" fmla="*/ 904820 h 4477360"/>
              <a:gd name="connsiteX25" fmla="*/ 2605176 w 5305846"/>
              <a:gd name="connsiteY25" fmla="*/ 947351 h 4477360"/>
              <a:gd name="connsiteX26" fmla="*/ 2637074 w 5305846"/>
              <a:gd name="connsiteY26" fmla="*/ 979248 h 4477360"/>
              <a:gd name="connsiteX27" fmla="*/ 2690236 w 5305846"/>
              <a:gd name="connsiteY27" fmla="*/ 1021778 h 4477360"/>
              <a:gd name="connsiteX28" fmla="*/ 2722134 w 5305846"/>
              <a:gd name="connsiteY28" fmla="*/ 1043044 h 4477360"/>
              <a:gd name="connsiteX29" fmla="*/ 2860357 w 5305846"/>
              <a:gd name="connsiteY29" fmla="*/ 1064309 h 4477360"/>
              <a:gd name="connsiteX30" fmla="*/ 2892255 w 5305846"/>
              <a:gd name="connsiteY30" fmla="*/ 1074941 h 4477360"/>
              <a:gd name="connsiteX31" fmla="*/ 2934785 w 5305846"/>
              <a:gd name="connsiteY31" fmla="*/ 1096206 h 4477360"/>
              <a:gd name="connsiteX32" fmla="*/ 2977315 w 5305846"/>
              <a:gd name="connsiteY32" fmla="*/ 1106839 h 4477360"/>
              <a:gd name="connsiteX33" fmla="*/ 3094274 w 5305846"/>
              <a:gd name="connsiteY33" fmla="*/ 1170634 h 4477360"/>
              <a:gd name="connsiteX34" fmla="*/ 3073008 w 5305846"/>
              <a:gd name="connsiteY34" fmla="*/ 1191899 h 4477360"/>
              <a:gd name="connsiteX35" fmla="*/ 3104906 w 5305846"/>
              <a:gd name="connsiteY35" fmla="*/ 1202532 h 4477360"/>
              <a:gd name="connsiteX36" fmla="*/ 3168701 w 5305846"/>
              <a:gd name="connsiteY36" fmla="*/ 1245062 h 4477360"/>
              <a:gd name="connsiteX37" fmla="*/ 3189967 w 5305846"/>
              <a:gd name="connsiteY37" fmla="*/ 1266327 h 4477360"/>
              <a:gd name="connsiteX38" fmla="*/ 3221864 w 5305846"/>
              <a:gd name="connsiteY38" fmla="*/ 1276960 h 4477360"/>
              <a:gd name="connsiteX39" fmla="*/ 3253762 w 5305846"/>
              <a:gd name="connsiteY39" fmla="*/ 1340755 h 4477360"/>
              <a:gd name="connsiteX40" fmla="*/ 3296292 w 5305846"/>
              <a:gd name="connsiteY40" fmla="*/ 1351388 h 4477360"/>
              <a:gd name="connsiteX41" fmla="*/ 3328190 w 5305846"/>
              <a:gd name="connsiteY41" fmla="*/ 1362020 h 4477360"/>
              <a:gd name="connsiteX42" fmla="*/ 3360087 w 5305846"/>
              <a:gd name="connsiteY42" fmla="*/ 1383285 h 4477360"/>
              <a:gd name="connsiteX43" fmla="*/ 3381353 w 5305846"/>
              <a:gd name="connsiteY43" fmla="*/ 1404551 h 4477360"/>
              <a:gd name="connsiteX44" fmla="*/ 3445148 w 5305846"/>
              <a:gd name="connsiteY44" fmla="*/ 1447081 h 4477360"/>
              <a:gd name="connsiteX45" fmla="*/ 3477046 w 5305846"/>
              <a:gd name="connsiteY45" fmla="*/ 1542774 h 4477360"/>
              <a:gd name="connsiteX46" fmla="*/ 3487678 w 5305846"/>
              <a:gd name="connsiteY46" fmla="*/ 1574671 h 4477360"/>
              <a:gd name="connsiteX47" fmla="*/ 3466413 w 5305846"/>
              <a:gd name="connsiteY47" fmla="*/ 1649099 h 4477360"/>
              <a:gd name="connsiteX48" fmla="*/ 3487678 w 5305846"/>
              <a:gd name="connsiteY48" fmla="*/ 1776690 h 4477360"/>
              <a:gd name="connsiteX49" fmla="*/ 3477046 w 5305846"/>
              <a:gd name="connsiteY49" fmla="*/ 1872383 h 4477360"/>
              <a:gd name="connsiteX50" fmla="*/ 3466413 w 5305846"/>
              <a:gd name="connsiteY50" fmla="*/ 1904281 h 4477360"/>
              <a:gd name="connsiteX51" fmla="*/ 3455781 w 5305846"/>
              <a:gd name="connsiteY51" fmla="*/ 1968076 h 4477360"/>
              <a:gd name="connsiteX52" fmla="*/ 3434515 w 5305846"/>
              <a:gd name="connsiteY52" fmla="*/ 2031871 h 4477360"/>
              <a:gd name="connsiteX53" fmla="*/ 3402618 w 5305846"/>
              <a:gd name="connsiteY53" fmla="*/ 2148830 h 4477360"/>
              <a:gd name="connsiteX54" fmla="*/ 3370720 w 5305846"/>
              <a:gd name="connsiteY54" fmla="*/ 2212625 h 4477360"/>
              <a:gd name="connsiteX55" fmla="*/ 3338822 w 5305846"/>
              <a:gd name="connsiteY55" fmla="*/ 2233890 h 4477360"/>
              <a:gd name="connsiteX56" fmla="*/ 3317557 w 5305846"/>
              <a:gd name="connsiteY56" fmla="*/ 2308318 h 4477360"/>
              <a:gd name="connsiteX57" fmla="*/ 3328190 w 5305846"/>
              <a:gd name="connsiteY57" fmla="*/ 2340216 h 4477360"/>
              <a:gd name="connsiteX58" fmla="*/ 3349455 w 5305846"/>
              <a:gd name="connsiteY58" fmla="*/ 2372113 h 4477360"/>
              <a:gd name="connsiteX59" fmla="*/ 3381353 w 5305846"/>
              <a:gd name="connsiteY59" fmla="*/ 2382746 h 4477360"/>
              <a:gd name="connsiteX60" fmla="*/ 3413250 w 5305846"/>
              <a:gd name="connsiteY60" fmla="*/ 2404011 h 4477360"/>
              <a:gd name="connsiteX61" fmla="*/ 3434515 w 5305846"/>
              <a:gd name="connsiteY61" fmla="*/ 2435909 h 4477360"/>
              <a:gd name="connsiteX62" fmla="*/ 3477046 w 5305846"/>
              <a:gd name="connsiteY62" fmla="*/ 2489071 h 4477360"/>
              <a:gd name="connsiteX63" fmla="*/ 3487678 w 5305846"/>
              <a:gd name="connsiteY63" fmla="*/ 2531602 h 4477360"/>
              <a:gd name="connsiteX64" fmla="*/ 3508943 w 5305846"/>
              <a:gd name="connsiteY64" fmla="*/ 2595397 h 4477360"/>
              <a:gd name="connsiteX65" fmla="*/ 3519576 w 5305846"/>
              <a:gd name="connsiteY65" fmla="*/ 2648560 h 4477360"/>
              <a:gd name="connsiteX66" fmla="*/ 3508943 w 5305846"/>
              <a:gd name="connsiteY66" fmla="*/ 2712355 h 4477360"/>
              <a:gd name="connsiteX67" fmla="*/ 3498311 w 5305846"/>
              <a:gd name="connsiteY67" fmla="*/ 2744253 h 4477360"/>
              <a:gd name="connsiteX68" fmla="*/ 3487678 w 5305846"/>
              <a:gd name="connsiteY68" fmla="*/ 2786783 h 4477360"/>
              <a:gd name="connsiteX69" fmla="*/ 3466413 w 5305846"/>
              <a:gd name="connsiteY69" fmla="*/ 2946271 h 4477360"/>
              <a:gd name="connsiteX70" fmla="*/ 3455781 w 5305846"/>
              <a:gd name="connsiteY70" fmla="*/ 2999434 h 4477360"/>
              <a:gd name="connsiteX71" fmla="*/ 3423883 w 5305846"/>
              <a:gd name="connsiteY71" fmla="*/ 3073862 h 4477360"/>
              <a:gd name="connsiteX72" fmla="*/ 3391985 w 5305846"/>
              <a:gd name="connsiteY72" fmla="*/ 3095127 h 4477360"/>
              <a:gd name="connsiteX73" fmla="*/ 3381353 w 5305846"/>
              <a:gd name="connsiteY73" fmla="*/ 3137658 h 4477360"/>
              <a:gd name="connsiteX74" fmla="*/ 3370720 w 5305846"/>
              <a:gd name="connsiteY74" fmla="*/ 3201453 h 4477360"/>
              <a:gd name="connsiteX75" fmla="*/ 3360087 w 5305846"/>
              <a:gd name="connsiteY75" fmla="*/ 3254616 h 4477360"/>
              <a:gd name="connsiteX76" fmla="*/ 3402618 w 5305846"/>
              <a:gd name="connsiteY76" fmla="*/ 3403471 h 4477360"/>
              <a:gd name="connsiteX77" fmla="*/ 3434515 w 5305846"/>
              <a:gd name="connsiteY77" fmla="*/ 3414104 h 4477360"/>
              <a:gd name="connsiteX78" fmla="*/ 3455781 w 5305846"/>
              <a:gd name="connsiteY78" fmla="*/ 3435369 h 4477360"/>
              <a:gd name="connsiteX79" fmla="*/ 3562106 w 5305846"/>
              <a:gd name="connsiteY79" fmla="*/ 3467267 h 4477360"/>
              <a:gd name="connsiteX80" fmla="*/ 3604636 w 5305846"/>
              <a:gd name="connsiteY80" fmla="*/ 3488532 h 4477360"/>
              <a:gd name="connsiteX81" fmla="*/ 3668432 w 5305846"/>
              <a:gd name="connsiteY81" fmla="*/ 3509797 h 4477360"/>
              <a:gd name="connsiteX82" fmla="*/ 3700329 w 5305846"/>
              <a:gd name="connsiteY82" fmla="*/ 3531062 h 4477360"/>
              <a:gd name="connsiteX83" fmla="*/ 3764125 w 5305846"/>
              <a:gd name="connsiteY83" fmla="*/ 3552327 h 4477360"/>
              <a:gd name="connsiteX84" fmla="*/ 3796022 w 5305846"/>
              <a:gd name="connsiteY84" fmla="*/ 3573592 h 4477360"/>
              <a:gd name="connsiteX85" fmla="*/ 3785390 w 5305846"/>
              <a:gd name="connsiteY85" fmla="*/ 3605490 h 4477360"/>
              <a:gd name="connsiteX86" fmla="*/ 3859818 w 5305846"/>
              <a:gd name="connsiteY86" fmla="*/ 3573592 h 4477360"/>
              <a:gd name="connsiteX87" fmla="*/ 3923613 w 5305846"/>
              <a:gd name="connsiteY87" fmla="*/ 3552327 h 4477360"/>
              <a:gd name="connsiteX88" fmla="*/ 4008674 w 5305846"/>
              <a:gd name="connsiteY88" fmla="*/ 3531062 h 4477360"/>
              <a:gd name="connsiteX89" fmla="*/ 4146897 w 5305846"/>
              <a:gd name="connsiteY89" fmla="*/ 3488532 h 4477360"/>
              <a:gd name="connsiteX90" fmla="*/ 4263855 w 5305846"/>
              <a:gd name="connsiteY90" fmla="*/ 3446002 h 4477360"/>
              <a:gd name="connsiteX91" fmla="*/ 4348915 w 5305846"/>
              <a:gd name="connsiteY91" fmla="*/ 3424737 h 4477360"/>
              <a:gd name="connsiteX92" fmla="*/ 4444608 w 5305846"/>
              <a:gd name="connsiteY92" fmla="*/ 3382206 h 4477360"/>
              <a:gd name="connsiteX93" fmla="*/ 4476506 w 5305846"/>
              <a:gd name="connsiteY93" fmla="*/ 3371574 h 4477360"/>
              <a:gd name="connsiteX94" fmla="*/ 4519036 w 5305846"/>
              <a:gd name="connsiteY94" fmla="*/ 3339676 h 4477360"/>
              <a:gd name="connsiteX95" fmla="*/ 4550934 w 5305846"/>
              <a:gd name="connsiteY95" fmla="*/ 3329044 h 4477360"/>
              <a:gd name="connsiteX96" fmla="*/ 4593464 w 5305846"/>
              <a:gd name="connsiteY96" fmla="*/ 3307778 h 4477360"/>
              <a:gd name="connsiteX97" fmla="*/ 4635994 w 5305846"/>
              <a:gd name="connsiteY97" fmla="*/ 3297146 h 4477360"/>
              <a:gd name="connsiteX98" fmla="*/ 4667892 w 5305846"/>
              <a:gd name="connsiteY98" fmla="*/ 3286513 h 4477360"/>
              <a:gd name="connsiteX99" fmla="*/ 5156990 w 5305846"/>
              <a:gd name="connsiteY99" fmla="*/ 3329044 h 4477360"/>
              <a:gd name="connsiteX100" fmla="*/ 5188887 w 5305846"/>
              <a:gd name="connsiteY100" fmla="*/ 3350309 h 4477360"/>
              <a:gd name="connsiteX101" fmla="*/ 5210153 w 5305846"/>
              <a:gd name="connsiteY101" fmla="*/ 3371574 h 4477360"/>
              <a:gd name="connsiteX102" fmla="*/ 5252683 w 5305846"/>
              <a:gd name="connsiteY102" fmla="*/ 3403471 h 4477360"/>
              <a:gd name="connsiteX103" fmla="*/ 5284581 w 5305846"/>
              <a:gd name="connsiteY103" fmla="*/ 3456634 h 4477360"/>
              <a:gd name="connsiteX104" fmla="*/ 5305846 w 5305846"/>
              <a:gd name="connsiteY104" fmla="*/ 3531062 h 4477360"/>
              <a:gd name="connsiteX105" fmla="*/ 5295213 w 5305846"/>
              <a:gd name="connsiteY105" fmla="*/ 3648020 h 4477360"/>
              <a:gd name="connsiteX106" fmla="*/ 5252683 w 5305846"/>
              <a:gd name="connsiteY106" fmla="*/ 3722448 h 4477360"/>
              <a:gd name="connsiteX107" fmla="*/ 5231418 w 5305846"/>
              <a:gd name="connsiteY107" fmla="*/ 3786244 h 4477360"/>
              <a:gd name="connsiteX108" fmla="*/ 5210153 w 5305846"/>
              <a:gd name="connsiteY108" fmla="*/ 3818141 h 4477360"/>
              <a:gd name="connsiteX109" fmla="*/ 5199520 w 5305846"/>
              <a:gd name="connsiteY109" fmla="*/ 3850039 h 4477360"/>
              <a:gd name="connsiteX110" fmla="*/ 5178255 w 5305846"/>
              <a:gd name="connsiteY110" fmla="*/ 3892569 h 4477360"/>
              <a:gd name="connsiteX111" fmla="*/ 5167622 w 5305846"/>
              <a:gd name="connsiteY111" fmla="*/ 3935099 h 4477360"/>
              <a:gd name="connsiteX112" fmla="*/ 5135725 w 5305846"/>
              <a:gd name="connsiteY112" fmla="*/ 3956365 h 4477360"/>
              <a:gd name="connsiteX113" fmla="*/ 5093194 w 5305846"/>
              <a:gd name="connsiteY113" fmla="*/ 4009527 h 4477360"/>
              <a:gd name="connsiteX114" fmla="*/ 5071929 w 5305846"/>
              <a:gd name="connsiteY114" fmla="*/ 4041425 h 4477360"/>
              <a:gd name="connsiteX115" fmla="*/ 5008134 w 5305846"/>
              <a:gd name="connsiteY115" fmla="*/ 4094588 h 4477360"/>
              <a:gd name="connsiteX116" fmla="*/ 4976236 w 5305846"/>
              <a:gd name="connsiteY116" fmla="*/ 4105220 h 4477360"/>
              <a:gd name="connsiteX117" fmla="*/ 4923074 w 5305846"/>
              <a:gd name="connsiteY117" fmla="*/ 4147751 h 4477360"/>
              <a:gd name="connsiteX118" fmla="*/ 4816748 w 5305846"/>
              <a:gd name="connsiteY118" fmla="*/ 4169016 h 4477360"/>
              <a:gd name="connsiteX119" fmla="*/ 4752953 w 5305846"/>
              <a:gd name="connsiteY119" fmla="*/ 4211546 h 4477360"/>
              <a:gd name="connsiteX120" fmla="*/ 4678525 w 5305846"/>
              <a:gd name="connsiteY120" fmla="*/ 4264709 h 4477360"/>
              <a:gd name="connsiteX121" fmla="*/ 4625362 w 5305846"/>
              <a:gd name="connsiteY121" fmla="*/ 4285974 h 4477360"/>
              <a:gd name="connsiteX122" fmla="*/ 4582832 w 5305846"/>
              <a:gd name="connsiteY122" fmla="*/ 4317871 h 4477360"/>
              <a:gd name="connsiteX123" fmla="*/ 4550934 w 5305846"/>
              <a:gd name="connsiteY123" fmla="*/ 4328504 h 4477360"/>
              <a:gd name="connsiteX124" fmla="*/ 4508404 w 5305846"/>
              <a:gd name="connsiteY124" fmla="*/ 4349769 h 4477360"/>
              <a:gd name="connsiteX125" fmla="*/ 4433976 w 5305846"/>
              <a:gd name="connsiteY125" fmla="*/ 4392299 h 4477360"/>
              <a:gd name="connsiteX126" fmla="*/ 4402078 w 5305846"/>
              <a:gd name="connsiteY126" fmla="*/ 4402932 h 4477360"/>
              <a:gd name="connsiteX127" fmla="*/ 4338283 w 5305846"/>
              <a:gd name="connsiteY127" fmla="*/ 4445462 h 4477360"/>
              <a:gd name="connsiteX128" fmla="*/ 4274487 w 5305846"/>
              <a:gd name="connsiteY128" fmla="*/ 4466727 h 4477360"/>
              <a:gd name="connsiteX129" fmla="*/ 4242590 w 5305846"/>
              <a:gd name="connsiteY129" fmla="*/ 4477360 h 4477360"/>
              <a:gd name="connsiteX130" fmla="*/ 4093734 w 5305846"/>
              <a:gd name="connsiteY130" fmla="*/ 4466727 h 4477360"/>
              <a:gd name="connsiteX131" fmla="*/ 4029939 w 5305846"/>
              <a:gd name="connsiteY131" fmla="*/ 4424197 h 4477360"/>
              <a:gd name="connsiteX132" fmla="*/ 3966143 w 5305846"/>
              <a:gd name="connsiteY132" fmla="*/ 4381667 h 4477360"/>
              <a:gd name="connsiteX133" fmla="*/ 3934246 w 5305846"/>
              <a:gd name="connsiteY133" fmla="*/ 4349769 h 4477360"/>
              <a:gd name="connsiteX134" fmla="*/ 3870450 w 5305846"/>
              <a:gd name="connsiteY134" fmla="*/ 4328504 h 4477360"/>
              <a:gd name="connsiteX135" fmla="*/ 3838553 w 5305846"/>
              <a:gd name="connsiteY135" fmla="*/ 4317871 h 4477360"/>
              <a:gd name="connsiteX136" fmla="*/ 3668432 w 5305846"/>
              <a:gd name="connsiteY136" fmla="*/ 4296606 h 4477360"/>
              <a:gd name="connsiteX137" fmla="*/ 3594004 w 5305846"/>
              <a:gd name="connsiteY137" fmla="*/ 4232811 h 4477360"/>
              <a:gd name="connsiteX138" fmla="*/ 3530208 w 5305846"/>
              <a:gd name="connsiteY138" fmla="*/ 4179648 h 4477360"/>
              <a:gd name="connsiteX139" fmla="*/ 3498311 w 5305846"/>
              <a:gd name="connsiteY139" fmla="*/ 4137118 h 4477360"/>
              <a:gd name="connsiteX140" fmla="*/ 3455781 w 5305846"/>
              <a:gd name="connsiteY140" fmla="*/ 4073323 h 4477360"/>
              <a:gd name="connsiteX141" fmla="*/ 3434515 w 5305846"/>
              <a:gd name="connsiteY141" fmla="*/ 4052058 h 4477360"/>
              <a:gd name="connsiteX142" fmla="*/ 3381353 w 5305846"/>
              <a:gd name="connsiteY142" fmla="*/ 3956365 h 4477360"/>
              <a:gd name="connsiteX143" fmla="*/ 3360087 w 5305846"/>
              <a:gd name="connsiteY143" fmla="*/ 3935099 h 4477360"/>
              <a:gd name="connsiteX144" fmla="*/ 3296292 w 5305846"/>
              <a:gd name="connsiteY144" fmla="*/ 3871304 h 4477360"/>
              <a:gd name="connsiteX145" fmla="*/ 3275027 w 5305846"/>
              <a:gd name="connsiteY145" fmla="*/ 3839406 h 4477360"/>
              <a:gd name="connsiteX146" fmla="*/ 3104906 w 5305846"/>
              <a:gd name="connsiteY146" fmla="*/ 3828774 h 4477360"/>
              <a:gd name="connsiteX147" fmla="*/ 3051743 w 5305846"/>
              <a:gd name="connsiteY147" fmla="*/ 3818141 h 4477360"/>
              <a:gd name="connsiteX148" fmla="*/ 2977315 w 5305846"/>
              <a:gd name="connsiteY148" fmla="*/ 3796876 h 4477360"/>
              <a:gd name="connsiteX149" fmla="*/ 2913520 w 5305846"/>
              <a:gd name="connsiteY149" fmla="*/ 3786244 h 4477360"/>
              <a:gd name="connsiteX150" fmla="*/ 2839092 w 5305846"/>
              <a:gd name="connsiteY150" fmla="*/ 3754346 h 4477360"/>
              <a:gd name="connsiteX151" fmla="*/ 2605176 w 5305846"/>
              <a:gd name="connsiteY151" fmla="*/ 3690551 h 4477360"/>
              <a:gd name="connsiteX152" fmla="*/ 2541381 w 5305846"/>
              <a:gd name="connsiteY152" fmla="*/ 3669285 h 4477360"/>
              <a:gd name="connsiteX153" fmla="*/ 2360627 w 5305846"/>
              <a:gd name="connsiteY153" fmla="*/ 3658653 h 4477360"/>
              <a:gd name="connsiteX154" fmla="*/ 2020385 w 5305846"/>
              <a:gd name="connsiteY154" fmla="*/ 3669285 h 4477360"/>
              <a:gd name="connsiteX155" fmla="*/ 1967222 w 5305846"/>
              <a:gd name="connsiteY155" fmla="*/ 3690551 h 4477360"/>
              <a:gd name="connsiteX156" fmla="*/ 1850264 w 5305846"/>
              <a:gd name="connsiteY156" fmla="*/ 3722448 h 4477360"/>
              <a:gd name="connsiteX157" fmla="*/ 1701408 w 5305846"/>
              <a:gd name="connsiteY157" fmla="*/ 3754346 h 4477360"/>
              <a:gd name="connsiteX158" fmla="*/ 1605715 w 5305846"/>
              <a:gd name="connsiteY158" fmla="*/ 3775611 h 4477360"/>
              <a:gd name="connsiteX159" fmla="*/ 1563185 w 5305846"/>
              <a:gd name="connsiteY159" fmla="*/ 3786244 h 4477360"/>
              <a:gd name="connsiteX160" fmla="*/ 1531287 w 5305846"/>
              <a:gd name="connsiteY160" fmla="*/ 3796876 h 4477360"/>
              <a:gd name="connsiteX161" fmla="*/ 1478125 w 5305846"/>
              <a:gd name="connsiteY161" fmla="*/ 3807509 h 4477360"/>
              <a:gd name="connsiteX162" fmla="*/ 1382432 w 5305846"/>
              <a:gd name="connsiteY162" fmla="*/ 3828774 h 4477360"/>
              <a:gd name="connsiteX163" fmla="*/ 1297371 w 5305846"/>
              <a:gd name="connsiteY163" fmla="*/ 3860671 h 4477360"/>
              <a:gd name="connsiteX164" fmla="*/ 1180413 w 5305846"/>
              <a:gd name="connsiteY164" fmla="*/ 3881937 h 4477360"/>
              <a:gd name="connsiteX165" fmla="*/ 1020925 w 5305846"/>
              <a:gd name="connsiteY165" fmla="*/ 3903202 h 4477360"/>
              <a:gd name="connsiteX166" fmla="*/ 893334 w 5305846"/>
              <a:gd name="connsiteY166" fmla="*/ 3924467 h 4477360"/>
              <a:gd name="connsiteX167" fmla="*/ 808274 w 5305846"/>
              <a:gd name="connsiteY167" fmla="*/ 3945732 h 4477360"/>
              <a:gd name="connsiteX168" fmla="*/ 755111 w 5305846"/>
              <a:gd name="connsiteY168" fmla="*/ 3956365 h 4477360"/>
              <a:gd name="connsiteX169" fmla="*/ 712581 w 5305846"/>
              <a:gd name="connsiteY169" fmla="*/ 3966997 h 4477360"/>
              <a:gd name="connsiteX170" fmla="*/ 531827 w 5305846"/>
              <a:gd name="connsiteY170" fmla="*/ 3977630 h 4477360"/>
              <a:gd name="connsiteX171" fmla="*/ 117157 w 5305846"/>
              <a:gd name="connsiteY171" fmla="*/ 809127 h 4477360"/>
              <a:gd name="connsiteX172" fmla="*/ 74627 w 5305846"/>
              <a:gd name="connsiteY172" fmla="*/ 734699 h 4477360"/>
              <a:gd name="connsiteX173" fmla="*/ 53362 w 5305846"/>
              <a:gd name="connsiteY173" fmla="*/ 660271 h 4477360"/>
              <a:gd name="connsiteX174" fmla="*/ 180953 w 5305846"/>
              <a:gd name="connsiteY174" fmla="*/ 32951 h 4477360"/>
              <a:gd name="connsiteX175" fmla="*/ 1201678 w 5305846"/>
              <a:gd name="connsiteY175" fmla="*/ 32951 h 4477360"/>
              <a:gd name="connsiteX176" fmla="*/ 1244208 w 5305846"/>
              <a:gd name="connsiteY176" fmla="*/ 32951 h 447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5305846" h="4477360">
                <a:moveTo>
                  <a:pt x="1244208" y="32951"/>
                </a:moveTo>
                <a:cubicBezTo>
                  <a:pt x="1256613" y="36495"/>
                  <a:pt x="1264141" y="49729"/>
                  <a:pt x="1276106" y="54216"/>
                </a:cubicBezTo>
                <a:cubicBezTo>
                  <a:pt x="1381687" y="93808"/>
                  <a:pt x="1280763" y="34093"/>
                  <a:pt x="1371799" y="86113"/>
                </a:cubicBezTo>
                <a:cubicBezTo>
                  <a:pt x="1382894" y="92453"/>
                  <a:pt x="1394080" y="98963"/>
                  <a:pt x="1403697" y="107378"/>
                </a:cubicBezTo>
                <a:cubicBezTo>
                  <a:pt x="1422558" y="123881"/>
                  <a:pt x="1434445" y="149333"/>
                  <a:pt x="1456860" y="160541"/>
                </a:cubicBezTo>
                <a:cubicBezTo>
                  <a:pt x="1509414" y="186818"/>
                  <a:pt x="1484353" y="176794"/>
                  <a:pt x="1531287" y="192439"/>
                </a:cubicBezTo>
                <a:cubicBezTo>
                  <a:pt x="1538376" y="199527"/>
                  <a:pt x="1544725" y="207442"/>
                  <a:pt x="1552553" y="213704"/>
                </a:cubicBezTo>
                <a:cubicBezTo>
                  <a:pt x="1562531" y="221687"/>
                  <a:pt x="1576467" y="224991"/>
                  <a:pt x="1584450" y="234969"/>
                </a:cubicBezTo>
                <a:cubicBezTo>
                  <a:pt x="1591451" y="243721"/>
                  <a:pt x="1587158" y="258942"/>
                  <a:pt x="1595083" y="266867"/>
                </a:cubicBezTo>
                <a:cubicBezTo>
                  <a:pt x="1603008" y="274792"/>
                  <a:pt x="1616956" y="272487"/>
                  <a:pt x="1626981" y="277499"/>
                </a:cubicBezTo>
                <a:cubicBezTo>
                  <a:pt x="1645465" y="286741"/>
                  <a:pt x="1662948" y="297934"/>
                  <a:pt x="1680143" y="309397"/>
                </a:cubicBezTo>
                <a:cubicBezTo>
                  <a:pt x="1694888" y="319227"/>
                  <a:pt x="1706824" y="333370"/>
                  <a:pt x="1722674" y="341295"/>
                </a:cubicBezTo>
                <a:cubicBezTo>
                  <a:pt x="1768299" y="364107"/>
                  <a:pt x="1792961" y="361524"/>
                  <a:pt x="1839632" y="373192"/>
                </a:cubicBezTo>
                <a:cubicBezTo>
                  <a:pt x="1938618" y="397938"/>
                  <a:pt x="1763580" y="368403"/>
                  <a:pt x="1945957" y="394458"/>
                </a:cubicBezTo>
                <a:cubicBezTo>
                  <a:pt x="2021876" y="419764"/>
                  <a:pt x="1991102" y="403289"/>
                  <a:pt x="2041650" y="436988"/>
                </a:cubicBezTo>
                <a:cubicBezTo>
                  <a:pt x="2048738" y="451165"/>
                  <a:pt x="2054123" y="466330"/>
                  <a:pt x="2062915" y="479518"/>
                </a:cubicBezTo>
                <a:cubicBezTo>
                  <a:pt x="2068476" y="487859"/>
                  <a:pt x="2077763" y="493082"/>
                  <a:pt x="2084181" y="500783"/>
                </a:cubicBezTo>
                <a:cubicBezTo>
                  <a:pt x="2167426" y="600676"/>
                  <a:pt x="2047028" y="474263"/>
                  <a:pt x="2179874" y="607109"/>
                </a:cubicBezTo>
                <a:cubicBezTo>
                  <a:pt x="2190506" y="617741"/>
                  <a:pt x="2203430" y="626495"/>
                  <a:pt x="2211771" y="639006"/>
                </a:cubicBezTo>
                <a:cubicBezTo>
                  <a:pt x="2218859" y="649639"/>
                  <a:pt x="2222403" y="663816"/>
                  <a:pt x="2233036" y="670904"/>
                </a:cubicBezTo>
                <a:cubicBezTo>
                  <a:pt x="2266006" y="692884"/>
                  <a:pt x="2306392" y="702087"/>
                  <a:pt x="2339362" y="724067"/>
                </a:cubicBezTo>
                <a:cubicBezTo>
                  <a:pt x="2360627" y="738244"/>
                  <a:pt x="2378911" y="758515"/>
                  <a:pt x="2403157" y="766597"/>
                </a:cubicBezTo>
                <a:lnTo>
                  <a:pt x="2466953" y="787862"/>
                </a:lnTo>
                <a:cubicBezTo>
                  <a:pt x="2540073" y="836609"/>
                  <a:pt x="2506502" y="822310"/>
                  <a:pt x="2562646" y="841025"/>
                </a:cubicBezTo>
                <a:cubicBezTo>
                  <a:pt x="2585946" y="875975"/>
                  <a:pt x="2583538" y="866302"/>
                  <a:pt x="2594543" y="904820"/>
                </a:cubicBezTo>
                <a:cubicBezTo>
                  <a:pt x="2598558" y="918871"/>
                  <a:pt x="2597926" y="934663"/>
                  <a:pt x="2605176" y="947351"/>
                </a:cubicBezTo>
                <a:cubicBezTo>
                  <a:pt x="2612636" y="960406"/>
                  <a:pt x="2627448" y="967697"/>
                  <a:pt x="2637074" y="979248"/>
                </a:cubicBezTo>
                <a:cubicBezTo>
                  <a:pt x="2674070" y="1023642"/>
                  <a:pt x="2637872" y="1004324"/>
                  <a:pt x="2690236" y="1021778"/>
                </a:cubicBezTo>
                <a:cubicBezTo>
                  <a:pt x="2700869" y="1028867"/>
                  <a:pt x="2710704" y="1037329"/>
                  <a:pt x="2722134" y="1043044"/>
                </a:cubicBezTo>
                <a:cubicBezTo>
                  <a:pt x="2760449" y="1062201"/>
                  <a:pt x="2829875" y="1061261"/>
                  <a:pt x="2860357" y="1064309"/>
                </a:cubicBezTo>
                <a:cubicBezTo>
                  <a:pt x="2870990" y="1067853"/>
                  <a:pt x="2881953" y="1070526"/>
                  <a:pt x="2892255" y="1074941"/>
                </a:cubicBezTo>
                <a:cubicBezTo>
                  <a:pt x="2906823" y="1081185"/>
                  <a:pt x="2919944" y="1090641"/>
                  <a:pt x="2934785" y="1096206"/>
                </a:cubicBezTo>
                <a:cubicBezTo>
                  <a:pt x="2948468" y="1101337"/>
                  <a:pt x="2963826" y="1101219"/>
                  <a:pt x="2977315" y="1106839"/>
                </a:cubicBezTo>
                <a:cubicBezTo>
                  <a:pt x="3041643" y="1133642"/>
                  <a:pt x="3048965" y="1140428"/>
                  <a:pt x="3094274" y="1170634"/>
                </a:cubicBezTo>
                <a:cubicBezTo>
                  <a:pt x="3087185" y="1177722"/>
                  <a:pt x="3069838" y="1182389"/>
                  <a:pt x="3073008" y="1191899"/>
                </a:cubicBezTo>
                <a:cubicBezTo>
                  <a:pt x="3076552" y="1202532"/>
                  <a:pt x="3095109" y="1197089"/>
                  <a:pt x="3104906" y="1202532"/>
                </a:cubicBezTo>
                <a:cubicBezTo>
                  <a:pt x="3127247" y="1214944"/>
                  <a:pt x="3150629" y="1226991"/>
                  <a:pt x="3168701" y="1245062"/>
                </a:cubicBezTo>
                <a:cubicBezTo>
                  <a:pt x="3175790" y="1252150"/>
                  <a:pt x="3181371" y="1261169"/>
                  <a:pt x="3189967" y="1266327"/>
                </a:cubicBezTo>
                <a:cubicBezTo>
                  <a:pt x="3199577" y="1272093"/>
                  <a:pt x="3211232" y="1273416"/>
                  <a:pt x="3221864" y="1276960"/>
                </a:cubicBezTo>
                <a:cubicBezTo>
                  <a:pt x="3227929" y="1295155"/>
                  <a:pt x="3236095" y="1328977"/>
                  <a:pt x="3253762" y="1340755"/>
                </a:cubicBezTo>
                <a:cubicBezTo>
                  <a:pt x="3265921" y="1348861"/>
                  <a:pt x="3282241" y="1347374"/>
                  <a:pt x="3296292" y="1351388"/>
                </a:cubicBezTo>
                <a:cubicBezTo>
                  <a:pt x="3307069" y="1354467"/>
                  <a:pt x="3317557" y="1358476"/>
                  <a:pt x="3328190" y="1362020"/>
                </a:cubicBezTo>
                <a:cubicBezTo>
                  <a:pt x="3338822" y="1369108"/>
                  <a:pt x="3350109" y="1375302"/>
                  <a:pt x="3360087" y="1383285"/>
                </a:cubicBezTo>
                <a:cubicBezTo>
                  <a:pt x="3367915" y="1389548"/>
                  <a:pt x="3373333" y="1398536"/>
                  <a:pt x="3381353" y="1404551"/>
                </a:cubicBezTo>
                <a:cubicBezTo>
                  <a:pt x="3401799" y="1419885"/>
                  <a:pt x="3445148" y="1447081"/>
                  <a:pt x="3445148" y="1447081"/>
                </a:cubicBezTo>
                <a:lnTo>
                  <a:pt x="3477046" y="1542774"/>
                </a:lnTo>
                <a:lnTo>
                  <a:pt x="3487678" y="1574671"/>
                </a:lnTo>
                <a:cubicBezTo>
                  <a:pt x="3482665" y="1589710"/>
                  <a:pt x="3466413" y="1635753"/>
                  <a:pt x="3466413" y="1649099"/>
                </a:cubicBezTo>
                <a:cubicBezTo>
                  <a:pt x="3466413" y="1675469"/>
                  <a:pt x="3481642" y="1746508"/>
                  <a:pt x="3487678" y="1776690"/>
                </a:cubicBezTo>
                <a:cubicBezTo>
                  <a:pt x="3484134" y="1808588"/>
                  <a:pt x="3482322" y="1840726"/>
                  <a:pt x="3477046" y="1872383"/>
                </a:cubicBezTo>
                <a:cubicBezTo>
                  <a:pt x="3475203" y="1883438"/>
                  <a:pt x="3468844" y="1893340"/>
                  <a:pt x="3466413" y="1904281"/>
                </a:cubicBezTo>
                <a:cubicBezTo>
                  <a:pt x="3461736" y="1925326"/>
                  <a:pt x="3461010" y="1947161"/>
                  <a:pt x="3455781" y="1968076"/>
                </a:cubicBezTo>
                <a:cubicBezTo>
                  <a:pt x="3450344" y="1989822"/>
                  <a:pt x="3438911" y="2009891"/>
                  <a:pt x="3434515" y="2031871"/>
                </a:cubicBezTo>
                <a:cubicBezTo>
                  <a:pt x="3419488" y="2107010"/>
                  <a:pt x="3429597" y="2067895"/>
                  <a:pt x="3402618" y="2148830"/>
                </a:cubicBezTo>
                <a:cubicBezTo>
                  <a:pt x="3393971" y="2174771"/>
                  <a:pt x="3391330" y="2192015"/>
                  <a:pt x="3370720" y="2212625"/>
                </a:cubicBezTo>
                <a:cubicBezTo>
                  <a:pt x="3361684" y="2221661"/>
                  <a:pt x="3349455" y="2226802"/>
                  <a:pt x="3338822" y="2233890"/>
                </a:cubicBezTo>
                <a:cubicBezTo>
                  <a:pt x="3333809" y="2248929"/>
                  <a:pt x="3317557" y="2294972"/>
                  <a:pt x="3317557" y="2308318"/>
                </a:cubicBezTo>
                <a:cubicBezTo>
                  <a:pt x="3317557" y="2319526"/>
                  <a:pt x="3323178" y="2330191"/>
                  <a:pt x="3328190" y="2340216"/>
                </a:cubicBezTo>
                <a:cubicBezTo>
                  <a:pt x="3333905" y="2351645"/>
                  <a:pt x="3339477" y="2364130"/>
                  <a:pt x="3349455" y="2372113"/>
                </a:cubicBezTo>
                <a:cubicBezTo>
                  <a:pt x="3358207" y="2379114"/>
                  <a:pt x="3371328" y="2377734"/>
                  <a:pt x="3381353" y="2382746"/>
                </a:cubicBezTo>
                <a:cubicBezTo>
                  <a:pt x="3392782" y="2388461"/>
                  <a:pt x="3402618" y="2396923"/>
                  <a:pt x="3413250" y="2404011"/>
                </a:cubicBezTo>
                <a:cubicBezTo>
                  <a:pt x="3420338" y="2414644"/>
                  <a:pt x="3426532" y="2425930"/>
                  <a:pt x="3434515" y="2435909"/>
                </a:cubicBezTo>
                <a:cubicBezTo>
                  <a:pt x="3495123" y="2511668"/>
                  <a:pt x="3411589" y="2390886"/>
                  <a:pt x="3477046" y="2489071"/>
                </a:cubicBezTo>
                <a:cubicBezTo>
                  <a:pt x="3480590" y="2503248"/>
                  <a:pt x="3483479" y="2517605"/>
                  <a:pt x="3487678" y="2531602"/>
                </a:cubicBezTo>
                <a:cubicBezTo>
                  <a:pt x="3494119" y="2553072"/>
                  <a:pt x="3504547" y="2573417"/>
                  <a:pt x="3508943" y="2595397"/>
                </a:cubicBezTo>
                <a:lnTo>
                  <a:pt x="3519576" y="2648560"/>
                </a:lnTo>
                <a:cubicBezTo>
                  <a:pt x="3516032" y="2669825"/>
                  <a:pt x="3513620" y="2691310"/>
                  <a:pt x="3508943" y="2712355"/>
                </a:cubicBezTo>
                <a:cubicBezTo>
                  <a:pt x="3506512" y="2723296"/>
                  <a:pt x="3501390" y="2733476"/>
                  <a:pt x="3498311" y="2744253"/>
                </a:cubicBezTo>
                <a:cubicBezTo>
                  <a:pt x="3494297" y="2758304"/>
                  <a:pt x="3491222" y="2772606"/>
                  <a:pt x="3487678" y="2786783"/>
                </a:cubicBezTo>
                <a:cubicBezTo>
                  <a:pt x="3471574" y="2963937"/>
                  <a:pt x="3488090" y="2848725"/>
                  <a:pt x="3466413" y="2946271"/>
                </a:cubicBezTo>
                <a:cubicBezTo>
                  <a:pt x="3462493" y="2963913"/>
                  <a:pt x="3459701" y="2981792"/>
                  <a:pt x="3455781" y="2999434"/>
                </a:cubicBezTo>
                <a:cubicBezTo>
                  <a:pt x="3448809" y="3030808"/>
                  <a:pt x="3447342" y="3050403"/>
                  <a:pt x="3423883" y="3073862"/>
                </a:cubicBezTo>
                <a:cubicBezTo>
                  <a:pt x="3414847" y="3082898"/>
                  <a:pt x="3402618" y="3088039"/>
                  <a:pt x="3391985" y="3095127"/>
                </a:cubicBezTo>
                <a:cubicBezTo>
                  <a:pt x="3388441" y="3109304"/>
                  <a:pt x="3384219" y="3123329"/>
                  <a:pt x="3381353" y="3137658"/>
                </a:cubicBezTo>
                <a:cubicBezTo>
                  <a:pt x="3377125" y="3158798"/>
                  <a:pt x="3374577" y="3180242"/>
                  <a:pt x="3370720" y="3201453"/>
                </a:cubicBezTo>
                <a:cubicBezTo>
                  <a:pt x="3367487" y="3219233"/>
                  <a:pt x="3363631" y="3236895"/>
                  <a:pt x="3360087" y="3254616"/>
                </a:cubicBezTo>
                <a:cubicBezTo>
                  <a:pt x="3367078" y="3331515"/>
                  <a:pt x="3344960" y="3365033"/>
                  <a:pt x="3402618" y="3403471"/>
                </a:cubicBezTo>
                <a:cubicBezTo>
                  <a:pt x="3411943" y="3409688"/>
                  <a:pt x="3423883" y="3410560"/>
                  <a:pt x="3434515" y="3414104"/>
                </a:cubicBezTo>
                <a:cubicBezTo>
                  <a:pt x="3441604" y="3421192"/>
                  <a:pt x="3446815" y="3430886"/>
                  <a:pt x="3455781" y="3435369"/>
                </a:cubicBezTo>
                <a:cubicBezTo>
                  <a:pt x="3528488" y="3471722"/>
                  <a:pt x="3501058" y="3444374"/>
                  <a:pt x="3562106" y="3467267"/>
                </a:cubicBezTo>
                <a:cubicBezTo>
                  <a:pt x="3576947" y="3472832"/>
                  <a:pt x="3589920" y="3482646"/>
                  <a:pt x="3604636" y="3488532"/>
                </a:cubicBezTo>
                <a:cubicBezTo>
                  <a:pt x="3625448" y="3496857"/>
                  <a:pt x="3668432" y="3509797"/>
                  <a:pt x="3668432" y="3509797"/>
                </a:cubicBezTo>
                <a:cubicBezTo>
                  <a:pt x="3679064" y="3516885"/>
                  <a:pt x="3688652" y="3525872"/>
                  <a:pt x="3700329" y="3531062"/>
                </a:cubicBezTo>
                <a:cubicBezTo>
                  <a:pt x="3720813" y="3540166"/>
                  <a:pt x="3764125" y="3552327"/>
                  <a:pt x="3764125" y="3552327"/>
                </a:cubicBezTo>
                <a:cubicBezTo>
                  <a:pt x="3774757" y="3559415"/>
                  <a:pt x="3791276" y="3561727"/>
                  <a:pt x="3796022" y="3573592"/>
                </a:cubicBezTo>
                <a:cubicBezTo>
                  <a:pt x="3800184" y="3583998"/>
                  <a:pt x="3774182" y="3605490"/>
                  <a:pt x="3785390" y="3605490"/>
                </a:cubicBezTo>
                <a:cubicBezTo>
                  <a:pt x="3812382" y="3605490"/>
                  <a:pt x="3834625" y="3583282"/>
                  <a:pt x="3859818" y="3573592"/>
                </a:cubicBezTo>
                <a:cubicBezTo>
                  <a:pt x="3880739" y="3565545"/>
                  <a:pt x="3902060" y="3558485"/>
                  <a:pt x="3923613" y="3552327"/>
                </a:cubicBezTo>
                <a:cubicBezTo>
                  <a:pt x="3951715" y="3544298"/>
                  <a:pt x="3980435" y="3538592"/>
                  <a:pt x="4008674" y="3531062"/>
                </a:cubicBezTo>
                <a:cubicBezTo>
                  <a:pt x="4054043" y="3518964"/>
                  <a:pt x="4102592" y="3504643"/>
                  <a:pt x="4146897" y="3488532"/>
                </a:cubicBezTo>
                <a:cubicBezTo>
                  <a:pt x="4180489" y="3476317"/>
                  <a:pt x="4229381" y="3452897"/>
                  <a:pt x="4263855" y="3446002"/>
                </a:cubicBezTo>
                <a:cubicBezTo>
                  <a:pt x="4309172" y="3436938"/>
                  <a:pt x="4311555" y="3438747"/>
                  <a:pt x="4348915" y="3424737"/>
                </a:cubicBezTo>
                <a:cubicBezTo>
                  <a:pt x="4480831" y="3375268"/>
                  <a:pt x="4331828" y="3430539"/>
                  <a:pt x="4444608" y="3382206"/>
                </a:cubicBezTo>
                <a:cubicBezTo>
                  <a:pt x="4454910" y="3377791"/>
                  <a:pt x="4465873" y="3375118"/>
                  <a:pt x="4476506" y="3371574"/>
                </a:cubicBezTo>
                <a:cubicBezTo>
                  <a:pt x="4490683" y="3360941"/>
                  <a:pt x="4503650" y="3348468"/>
                  <a:pt x="4519036" y="3339676"/>
                </a:cubicBezTo>
                <a:cubicBezTo>
                  <a:pt x="4528767" y="3334115"/>
                  <a:pt x="4540632" y="3333459"/>
                  <a:pt x="4550934" y="3329044"/>
                </a:cubicBezTo>
                <a:cubicBezTo>
                  <a:pt x="4565503" y="3322800"/>
                  <a:pt x="4578623" y="3313343"/>
                  <a:pt x="4593464" y="3307778"/>
                </a:cubicBezTo>
                <a:cubicBezTo>
                  <a:pt x="4607146" y="3302647"/>
                  <a:pt x="4621943" y="3301160"/>
                  <a:pt x="4635994" y="3297146"/>
                </a:cubicBezTo>
                <a:cubicBezTo>
                  <a:pt x="4646771" y="3294067"/>
                  <a:pt x="4657259" y="3290057"/>
                  <a:pt x="4667892" y="3286513"/>
                </a:cubicBezTo>
                <a:cubicBezTo>
                  <a:pt x="4776808" y="3449889"/>
                  <a:pt x="4662627" y="3297489"/>
                  <a:pt x="5156990" y="3329044"/>
                </a:cubicBezTo>
                <a:cubicBezTo>
                  <a:pt x="5169743" y="3329858"/>
                  <a:pt x="5178909" y="3342326"/>
                  <a:pt x="5188887" y="3350309"/>
                </a:cubicBezTo>
                <a:cubicBezTo>
                  <a:pt x="5196715" y="3356571"/>
                  <a:pt x="5202452" y="3365156"/>
                  <a:pt x="5210153" y="3371574"/>
                </a:cubicBezTo>
                <a:cubicBezTo>
                  <a:pt x="5223767" y="3382918"/>
                  <a:pt x="5238506" y="3392839"/>
                  <a:pt x="5252683" y="3403471"/>
                </a:cubicBezTo>
                <a:cubicBezTo>
                  <a:pt x="5282802" y="3493832"/>
                  <a:pt x="5240795" y="3383659"/>
                  <a:pt x="5284581" y="3456634"/>
                </a:cubicBezTo>
                <a:cubicBezTo>
                  <a:pt x="5291116" y="3467526"/>
                  <a:pt x="5303861" y="3523123"/>
                  <a:pt x="5305846" y="3531062"/>
                </a:cubicBezTo>
                <a:cubicBezTo>
                  <a:pt x="5302302" y="3570048"/>
                  <a:pt x="5302890" y="3609633"/>
                  <a:pt x="5295213" y="3648020"/>
                </a:cubicBezTo>
                <a:cubicBezTo>
                  <a:pt x="5287497" y="3686601"/>
                  <a:pt x="5267210" y="3689762"/>
                  <a:pt x="5252683" y="3722448"/>
                </a:cubicBezTo>
                <a:cubicBezTo>
                  <a:pt x="5243579" y="3742932"/>
                  <a:pt x="5243852" y="3767593"/>
                  <a:pt x="5231418" y="3786244"/>
                </a:cubicBezTo>
                <a:cubicBezTo>
                  <a:pt x="5224330" y="3796876"/>
                  <a:pt x="5215868" y="3806712"/>
                  <a:pt x="5210153" y="3818141"/>
                </a:cubicBezTo>
                <a:cubicBezTo>
                  <a:pt x="5205141" y="3828166"/>
                  <a:pt x="5203935" y="3839737"/>
                  <a:pt x="5199520" y="3850039"/>
                </a:cubicBezTo>
                <a:cubicBezTo>
                  <a:pt x="5193276" y="3864607"/>
                  <a:pt x="5183820" y="3877728"/>
                  <a:pt x="5178255" y="3892569"/>
                </a:cubicBezTo>
                <a:cubicBezTo>
                  <a:pt x="5173124" y="3906252"/>
                  <a:pt x="5175728" y="3922940"/>
                  <a:pt x="5167622" y="3935099"/>
                </a:cubicBezTo>
                <a:cubicBezTo>
                  <a:pt x="5160534" y="3945732"/>
                  <a:pt x="5146357" y="3949276"/>
                  <a:pt x="5135725" y="3956365"/>
                </a:cubicBezTo>
                <a:cubicBezTo>
                  <a:pt x="5070268" y="4054550"/>
                  <a:pt x="5153802" y="3933768"/>
                  <a:pt x="5093194" y="4009527"/>
                </a:cubicBezTo>
                <a:cubicBezTo>
                  <a:pt x="5085211" y="4019506"/>
                  <a:pt x="5080110" y="4031608"/>
                  <a:pt x="5071929" y="4041425"/>
                </a:cubicBezTo>
                <a:cubicBezTo>
                  <a:pt x="5055132" y="4061582"/>
                  <a:pt x="5032032" y="4082640"/>
                  <a:pt x="5008134" y="4094588"/>
                </a:cubicBezTo>
                <a:cubicBezTo>
                  <a:pt x="4998109" y="4099600"/>
                  <a:pt x="4986869" y="4101676"/>
                  <a:pt x="4976236" y="4105220"/>
                </a:cubicBezTo>
                <a:cubicBezTo>
                  <a:pt x="4952811" y="4140358"/>
                  <a:pt x="4963536" y="4138413"/>
                  <a:pt x="4923074" y="4147751"/>
                </a:cubicBezTo>
                <a:cubicBezTo>
                  <a:pt x="4887856" y="4155878"/>
                  <a:pt x="4816748" y="4169016"/>
                  <a:pt x="4816748" y="4169016"/>
                </a:cubicBezTo>
                <a:cubicBezTo>
                  <a:pt x="4795483" y="4183193"/>
                  <a:pt x="4773399" y="4196212"/>
                  <a:pt x="4752953" y="4211546"/>
                </a:cubicBezTo>
                <a:cubicBezTo>
                  <a:pt x="4743325" y="4218767"/>
                  <a:pt x="4694070" y="4256937"/>
                  <a:pt x="4678525" y="4264709"/>
                </a:cubicBezTo>
                <a:cubicBezTo>
                  <a:pt x="4661454" y="4273245"/>
                  <a:pt x="4642046" y="4276705"/>
                  <a:pt x="4625362" y="4285974"/>
                </a:cubicBezTo>
                <a:cubicBezTo>
                  <a:pt x="4609871" y="4294580"/>
                  <a:pt x="4598218" y="4309079"/>
                  <a:pt x="4582832" y="4317871"/>
                </a:cubicBezTo>
                <a:cubicBezTo>
                  <a:pt x="4573101" y="4323432"/>
                  <a:pt x="4561236" y="4324089"/>
                  <a:pt x="4550934" y="4328504"/>
                </a:cubicBezTo>
                <a:cubicBezTo>
                  <a:pt x="4536366" y="4334748"/>
                  <a:pt x="4522166" y="4341905"/>
                  <a:pt x="4508404" y="4349769"/>
                </a:cubicBezTo>
                <a:cubicBezTo>
                  <a:pt x="4455013" y="4380278"/>
                  <a:pt x="4498236" y="4364759"/>
                  <a:pt x="4433976" y="4392299"/>
                </a:cubicBezTo>
                <a:cubicBezTo>
                  <a:pt x="4423674" y="4396714"/>
                  <a:pt x="4411875" y="4397489"/>
                  <a:pt x="4402078" y="4402932"/>
                </a:cubicBezTo>
                <a:cubicBezTo>
                  <a:pt x="4379737" y="4415344"/>
                  <a:pt x="4362529" y="4437380"/>
                  <a:pt x="4338283" y="4445462"/>
                </a:cubicBezTo>
                <a:lnTo>
                  <a:pt x="4274487" y="4466727"/>
                </a:lnTo>
                <a:lnTo>
                  <a:pt x="4242590" y="4477360"/>
                </a:lnTo>
                <a:cubicBezTo>
                  <a:pt x="4192971" y="4473816"/>
                  <a:pt x="4143138" y="4472539"/>
                  <a:pt x="4093734" y="4466727"/>
                </a:cubicBezTo>
                <a:cubicBezTo>
                  <a:pt x="4052659" y="4461895"/>
                  <a:pt x="4062934" y="4449860"/>
                  <a:pt x="4029939" y="4424197"/>
                </a:cubicBezTo>
                <a:cubicBezTo>
                  <a:pt x="4009765" y="4408506"/>
                  <a:pt x="3984215" y="4399739"/>
                  <a:pt x="3966143" y="4381667"/>
                </a:cubicBezTo>
                <a:cubicBezTo>
                  <a:pt x="3955511" y="4371034"/>
                  <a:pt x="3947390" y="4357071"/>
                  <a:pt x="3934246" y="4349769"/>
                </a:cubicBezTo>
                <a:cubicBezTo>
                  <a:pt x="3914651" y="4338883"/>
                  <a:pt x="3891715" y="4335593"/>
                  <a:pt x="3870450" y="4328504"/>
                </a:cubicBezTo>
                <a:lnTo>
                  <a:pt x="3838553" y="4317871"/>
                </a:lnTo>
                <a:cubicBezTo>
                  <a:pt x="3762822" y="4292627"/>
                  <a:pt x="3817804" y="4308097"/>
                  <a:pt x="3668432" y="4296606"/>
                </a:cubicBezTo>
                <a:cubicBezTo>
                  <a:pt x="3544086" y="4203350"/>
                  <a:pt x="3697646" y="4321649"/>
                  <a:pt x="3594004" y="4232811"/>
                </a:cubicBezTo>
                <a:cubicBezTo>
                  <a:pt x="3562515" y="4205820"/>
                  <a:pt x="3553222" y="4207265"/>
                  <a:pt x="3530208" y="4179648"/>
                </a:cubicBezTo>
                <a:cubicBezTo>
                  <a:pt x="3518863" y="4166035"/>
                  <a:pt x="3508473" y="4151635"/>
                  <a:pt x="3498311" y="4137118"/>
                </a:cubicBezTo>
                <a:cubicBezTo>
                  <a:pt x="3483655" y="4116181"/>
                  <a:pt x="3473853" y="4091394"/>
                  <a:pt x="3455781" y="4073323"/>
                </a:cubicBezTo>
                <a:lnTo>
                  <a:pt x="3434515" y="4052058"/>
                </a:lnTo>
                <a:cubicBezTo>
                  <a:pt x="3417661" y="4018349"/>
                  <a:pt x="3403605" y="3987517"/>
                  <a:pt x="3381353" y="3956365"/>
                </a:cubicBezTo>
                <a:cubicBezTo>
                  <a:pt x="3375526" y="3948207"/>
                  <a:pt x="3367176" y="3942188"/>
                  <a:pt x="3360087" y="3935099"/>
                </a:cubicBezTo>
                <a:cubicBezTo>
                  <a:pt x="3339966" y="3834491"/>
                  <a:pt x="3373120" y="3915207"/>
                  <a:pt x="3296292" y="3871304"/>
                </a:cubicBezTo>
                <a:cubicBezTo>
                  <a:pt x="3285197" y="3864964"/>
                  <a:pt x="3287502" y="3842178"/>
                  <a:pt x="3275027" y="3839406"/>
                </a:cubicBezTo>
                <a:cubicBezTo>
                  <a:pt x="3219562" y="3827081"/>
                  <a:pt x="3161613" y="3832318"/>
                  <a:pt x="3104906" y="3828774"/>
                </a:cubicBezTo>
                <a:cubicBezTo>
                  <a:pt x="3087185" y="3825230"/>
                  <a:pt x="3069275" y="3822524"/>
                  <a:pt x="3051743" y="3818141"/>
                </a:cubicBezTo>
                <a:cubicBezTo>
                  <a:pt x="3026711" y="3811883"/>
                  <a:pt x="3002456" y="3802678"/>
                  <a:pt x="2977315" y="3796876"/>
                </a:cubicBezTo>
                <a:cubicBezTo>
                  <a:pt x="2956309" y="3792029"/>
                  <a:pt x="2934785" y="3789788"/>
                  <a:pt x="2913520" y="3786244"/>
                </a:cubicBezTo>
                <a:cubicBezTo>
                  <a:pt x="2888711" y="3775611"/>
                  <a:pt x="2864699" y="3762882"/>
                  <a:pt x="2839092" y="3754346"/>
                </a:cubicBezTo>
                <a:cubicBezTo>
                  <a:pt x="2660125" y="3694690"/>
                  <a:pt x="2741438" y="3729484"/>
                  <a:pt x="2605176" y="3690551"/>
                </a:cubicBezTo>
                <a:cubicBezTo>
                  <a:pt x="2583623" y="3684393"/>
                  <a:pt x="2563608" y="3672184"/>
                  <a:pt x="2541381" y="3669285"/>
                </a:cubicBezTo>
                <a:cubicBezTo>
                  <a:pt x="2481532" y="3661479"/>
                  <a:pt x="2420878" y="3662197"/>
                  <a:pt x="2360627" y="3658653"/>
                </a:cubicBezTo>
                <a:cubicBezTo>
                  <a:pt x="2247213" y="3662197"/>
                  <a:pt x="2133483" y="3660115"/>
                  <a:pt x="2020385" y="3669285"/>
                </a:cubicBezTo>
                <a:cubicBezTo>
                  <a:pt x="2001361" y="3670827"/>
                  <a:pt x="1985093" y="3683849"/>
                  <a:pt x="1967222" y="3690551"/>
                </a:cubicBezTo>
                <a:cubicBezTo>
                  <a:pt x="1927479" y="3705455"/>
                  <a:pt x="1894355" y="3711425"/>
                  <a:pt x="1850264" y="3722448"/>
                </a:cubicBezTo>
                <a:cubicBezTo>
                  <a:pt x="1733620" y="3751609"/>
                  <a:pt x="1918647" y="3706071"/>
                  <a:pt x="1701408" y="3754346"/>
                </a:cubicBezTo>
                <a:lnTo>
                  <a:pt x="1605715" y="3775611"/>
                </a:lnTo>
                <a:cubicBezTo>
                  <a:pt x="1591476" y="3778897"/>
                  <a:pt x="1577236" y="3782230"/>
                  <a:pt x="1563185" y="3786244"/>
                </a:cubicBezTo>
                <a:cubicBezTo>
                  <a:pt x="1552408" y="3789323"/>
                  <a:pt x="1542160" y="3794158"/>
                  <a:pt x="1531287" y="3796876"/>
                </a:cubicBezTo>
                <a:cubicBezTo>
                  <a:pt x="1513755" y="3801259"/>
                  <a:pt x="1495657" y="3803126"/>
                  <a:pt x="1478125" y="3807509"/>
                </a:cubicBezTo>
                <a:cubicBezTo>
                  <a:pt x="1373433" y="3833682"/>
                  <a:pt x="1557963" y="3799517"/>
                  <a:pt x="1382432" y="3828774"/>
                </a:cubicBezTo>
                <a:cubicBezTo>
                  <a:pt x="1354331" y="3840014"/>
                  <a:pt x="1326548" y="3852335"/>
                  <a:pt x="1297371" y="3860671"/>
                </a:cubicBezTo>
                <a:cubicBezTo>
                  <a:pt x="1244308" y="3875832"/>
                  <a:pt x="1245675" y="3871897"/>
                  <a:pt x="1180413" y="3881937"/>
                </a:cubicBezTo>
                <a:cubicBezTo>
                  <a:pt x="1056338" y="3901025"/>
                  <a:pt x="1180656" y="3885453"/>
                  <a:pt x="1020925" y="3903202"/>
                </a:cubicBezTo>
                <a:cubicBezTo>
                  <a:pt x="899742" y="3933496"/>
                  <a:pt x="1092483" y="3887126"/>
                  <a:pt x="893334" y="3924467"/>
                </a:cubicBezTo>
                <a:cubicBezTo>
                  <a:pt x="864609" y="3929853"/>
                  <a:pt x="836932" y="3940000"/>
                  <a:pt x="808274" y="3945732"/>
                </a:cubicBezTo>
                <a:cubicBezTo>
                  <a:pt x="790553" y="3949276"/>
                  <a:pt x="772753" y="3952445"/>
                  <a:pt x="755111" y="3956365"/>
                </a:cubicBezTo>
                <a:cubicBezTo>
                  <a:pt x="740846" y="3959535"/>
                  <a:pt x="727024" y="3964775"/>
                  <a:pt x="712581" y="3966997"/>
                </a:cubicBezTo>
                <a:cubicBezTo>
                  <a:pt x="623113" y="3980761"/>
                  <a:pt x="618586" y="3977630"/>
                  <a:pt x="531827" y="3977630"/>
                </a:cubicBezTo>
                <a:cubicBezTo>
                  <a:pt x="393604" y="2921462"/>
                  <a:pt x="260452" y="1864619"/>
                  <a:pt x="117157" y="809127"/>
                </a:cubicBezTo>
                <a:cubicBezTo>
                  <a:pt x="113010" y="778582"/>
                  <a:pt x="86275" y="760907"/>
                  <a:pt x="74627" y="734699"/>
                </a:cubicBezTo>
                <a:cubicBezTo>
                  <a:pt x="52241" y="684331"/>
                  <a:pt x="53362" y="690665"/>
                  <a:pt x="53362" y="660271"/>
                </a:cubicBezTo>
                <a:cubicBezTo>
                  <a:pt x="95892" y="451164"/>
                  <a:pt x="0" y="146046"/>
                  <a:pt x="180953" y="32951"/>
                </a:cubicBezTo>
                <a:cubicBezTo>
                  <a:pt x="225660" y="5009"/>
                  <a:pt x="905116" y="0"/>
                  <a:pt x="1201678" y="32951"/>
                </a:cubicBezTo>
                <a:cubicBezTo>
                  <a:pt x="1302610" y="44166"/>
                  <a:pt x="1231803" y="29407"/>
                  <a:pt x="1244208" y="32951"/>
                </a:cubicBezTo>
                <a:close/>
              </a:path>
            </a:pathLst>
          </a:custGeom>
          <a:solidFill>
            <a:schemeClr val="tx2">
              <a:alpha val="6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 name="Oval 4"/>
          <p:cNvSpPr/>
          <p:nvPr/>
        </p:nvSpPr>
        <p:spPr>
          <a:xfrm>
            <a:off x="2286000" y="3500438"/>
            <a:ext cx="285750"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Oval 5"/>
          <p:cNvSpPr/>
          <p:nvPr/>
        </p:nvSpPr>
        <p:spPr>
          <a:xfrm>
            <a:off x="3857625" y="2143125"/>
            <a:ext cx="285750"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Oval 6"/>
          <p:cNvSpPr/>
          <p:nvPr/>
        </p:nvSpPr>
        <p:spPr>
          <a:xfrm>
            <a:off x="2928938" y="3643313"/>
            <a:ext cx="285750"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 name="Oval 7"/>
          <p:cNvSpPr/>
          <p:nvPr/>
        </p:nvSpPr>
        <p:spPr>
          <a:xfrm>
            <a:off x="2714625" y="3857625"/>
            <a:ext cx="285750"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 name="Oval 8"/>
          <p:cNvSpPr/>
          <p:nvPr/>
        </p:nvSpPr>
        <p:spPr>
          <a:xfrm>
            <a:off x="3071813" y="2857500"/>
            <a:ext cx="285750"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 name="Oval 13"/>
          <p:cNvSpPr/>
          <p:nvPr/>
        </p:nvSpPr>
        <p:spPr>
          <a:xfrm>
            <a:off x="2143125" y="3000375"/>
            <a:ext cx="285750" cy="28575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C000"/>
              </a:solidFill>
            </a:endParaRPr>
          </a:p>
        </p:txBody>
      </p:sp>
      <p:sp>
        <p:nvSpPr>
          <p:cNvPr id="16" name="Oval 15"/>
          <p:cNvSpPr/>
          <p:nvPr/>
        </p:nvSpPr>
        <p:spPr>
          <a:xfrm>
            <a:off x="8072438" y="357188"/>
            <a:ext cx="285750" cy="28575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C000"/>
              </a:solidFill>
            </a:endParaRPr>
          </a:p>
        </p:txBody>
      </p:sp>
      <p:sp>
        <p:nvSpPr>
          <p:cNvPr id="17" name="Oval 16"/>
          <p:cNvSpPr/>
          <p:nvPr/>
        </p:nvSpPr>
        <p:spPr>
          <a:xfrm>
            <a:off x="6215063" y="2214563"/>
            <a:ext cx="285750" cy="28575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C000"/>
              </a:solidFill>
            </a:endParaRPr>
          </a:p>
        </p:txBody>
      </p:sp>
      <p:sp>
        <p:nvSpPr>
          <p:cNvPr id="19" name="Oval 18"/>
          <p:cNvSpPr/>
          <p:nvPr/>
        </p:nvSpPr>
        <p:spPr>
          <a:xfrm>
            <a:off x="4929188" y="4857750"/>
            <a:ext cx="285750" cy="28575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C000"/>
              </a:solidFill>
            </a:endParaRPr>
          </a:p>
        </p:txBody>
      </p:sp>
      <p:sp>
        <p:nvSpPr>
          <p:cNvPr id="20" name="Oval 19"/>
          <p:cNvSpPr/>
          <p:nvPr/>
        </p:nvSpPr>
        <p:spPr>
          <a:xfrm>
            <a:off x="7786688" y="6286500"/>
            <a:ext cx="285750" cy="28575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C000"/>
              </a:solidFill>
            </a:endParaRPr>
          </a:p>
        </p:txBody>
      </p:sp>
      <p:sp>
        <p:nvSpPr>
          <p:cNvPr id="23" name="Oval 22"/>
          <p:cNvSpPr/>
          <p:nvPr/>
        </p:nvSpPr>
        <p:spPr>
          <a:xfrm>
            <a:off x="6643688" y="2428875"/>
            <a:ext cx="1771650" cy="2286000"/>
          </a:xfrm>
          <a:prstGeom prst="ellipse">
            <a:avLst/>
          </a:prstGeom>
          <a:solidFill>
            <a:srgbClr val="FFFF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00"/>
              </a:solidFill>
            </a:endParaRPr>
          </a:p>
        </p:txBody>
      </p:sp>
      <p:sp>
        <p:nvSpPr>
          <p:cNvPr id="24" name="Oval 23"/>
          <p:cNvSpPr/>
          <p:nvPr/>
        </p:nvSpPr>
        <p:spPr>
          <a:xfrm>
            <a:off x="7072313" y="1928813"/>
            <a:ext cx="285750" cy="28575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5" name="Freeform 24"/>
          <p:cNvSpPr/>
          <p:nvPr/>
        </p:nvSpPr>
        <p:spPr>
          <a:xfrm>
            <a:off x="3232150" y="2052638"/>
            <a:ext cx="106363" cy="520700"/>
          </a:xfrm>
          <a:custGeom>
            <a:avLst/>
            <a:gdLst>
              <a:gd name="connsiteX0" fmla="*/ 106325 w 106325"/>
              <a:gd name="connsiteY0" fmla="*/ 520995 h 520995"/>
              <a:gd name="connsiteX1" fmla="*/ 74428 w 106325"/>
              <a:gd name="connsiteY1" fmla="*/ 382772 h 520995"/>
              <a:gd name="connsiteX2" fmla="*/ 0 w 106325"/>
              <a:gd name="connsiteY2" fmla="*/ 0 h 520995"/>
              <a:gd name="connsiteX3" fmla="*/ 0 w 106325"/>
              <a:gd name="connsiteY3" fmla="*/ 95693 h 520995"/>
              <a:gd name="connsiteX4" fmla="*/ 53162 w 106325"/>
              <a:gd name="connsiteY4" fmla="*/ 276446 h 520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325" h="520995">
                <a:moveTo>
                  <a:pt x="106325" y="520995"/>
                </a:moveTo>
                <a:lnTo>
                  <a:pt x="74428" y="382772"/>
                </a:lnTo>
                <a:lnTo>
                  <a:pt x="0" y="0"/>
                </a:lnTo>
                <a:lnTo>
                  <a:pt x="0" y="95693"/>
                </a:lnTo>
                <a:lnTo>
                  <a:pt x="53162" y="276446"/>
                </a:ln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sp>
        <p:nvSpPr>
          <p:cNvPr id="26" name="Freeform 25"/>
          <p:cNvSpPr/>
          <p:nvPr/>
        </p:nvSpPr>
        <p:spPr>
          <a:xfrm>
            <a:off x="2498725" y="966788"/>
            <a:ext cx="31750" cy="42862"/>
          </a:xfrm>
          <a:custGeom>
            <a:avLst/>
            <a:gdLst>
              <a:gd name="connsiteX0" fmla="*/ 31898 w 31898"/>
              <a:gd name="connsiteY0" fmla="*/ 0 h 42530"/>
              <a:gd name="connsiteX1" fmla="*/ 0 w 31898"/>
              <a:gd name="connsiteY1" fmla="*/ 42530 h 42530"/>
            </a:gdLst>
            <a:ahLst/>
            <a:cxnLst>
              <a:cxn ang="0">
                <a:pos x="connsiteX0" y="connsiteY0"/>
              </a:cxn>
              <a:cxn ang="0">
                <a:pos x="connsiteX1" y="connsiteY1"/>
              </a:cxn>
            </a:cxnLst>
            <a:rect l="l" t="t" r="r" b="b"/>
            <a:pathLst>
              <a:path w="31898" h="42530">
                <a:moveTo>
                  <a:pt x="31898" y="0"/>
                </a:moveTo>
                <a:lnTo>
                  <a:pt x="0" y="42530"/>
                </a:ln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sp>
        <p:nvSpPr>
          <p:cNvPr id="30" name="Freeform 29"/>
          <p:cNvSpPr/>
          <p:nvPr/>
        </p:nvSpPr>
        <p:spPr>
          <a:xfrm>
            <a:off x="4784725" y="1928813"/>
            <a:ext cx="1308100" cy="2335212"/>
          </a:xfrm>
          <a:custGeom>
            <a:avLst/>
            <a:gdLst>
              <a:gd name="connsiteX0" fmla="*/ 925566 w 1308338"/>
              <a:gd name="connsiteY0" fmla="*/ 373899 h 1734930"/>
              <a:gd name="connsiteX1" fmla="*/ 883035 w 1308338"/>
              <a:gd name="connsiteY1" fmla="*/ 384532 h 1734930"/>
              <a:gd name="connsiteX2" fmla="*/ 840505 w 1308338"/>
              <a:gd name="connsiteY2" fmla="*/ 448327 h 1734930"/>
              <a:gd name="connsiteX3" fmla="*/ 819240 w 1308338"/>
              <a:gd name="connsiteY3" fmla="*/ 544020 h 1734930"/>
              <a:gd name="connsiteX4" fmla="*/ 808608 w 1308338"/>
              <a:gd name="connsiteY4" fmla="*/ 575918 h 1734930"/>
              <a:gd name="connsiteX5" fmla="*/ 840505 w 1308338"/>
              <a:gd name="connsiteY5" fmla="*/ 682244 h 1734930"/>
              <a:gd name="connsiteX6" fmla="*/ 872403 w 1308338"/>
              <a:gd name="connsiteY6" fmla="*/ 746039 h 1734930"/>
              <a:gd name="connsiteX7" fmla="*/ 968096 w 1308338"/>
              <a:gd name="connsiteY7" fmla="*/ 799202 h 1734930"/>
              <a:gd name="connsiteX8" fmla="*/ 999994 w 1308338"/>
              <a:gd name="connsiteY8" fmla="*/ 820467 h 1734930"/>
              <a:gd name="connsiteX9" fmla="*/ 1053156 w 1308338"/>
              <a:gd name="connsiteY9" fmla="*/ 873630 h 1734930"/>
              <a:gd name="connsiteX10" fmla="*/ 1074422 w 1308338"/>
              <a:gd name="connsiteY10" fmla="*/ 905527 h 1734930"/>
              <a:gd name="connsiteX11" fmla="*/ 1106319 w 1308338"/>
              <a:gd name="connsiteY11" fmla="*/ 937425 h 1734930"/>
              <a:gd name="connsiteX12" fmla="*/ 1148849 w 1308338"/>
              <a:gd name="connsiteY12" fmla="*/ 1001220 h 1734930"/>
              <a:gd name="connsiteX13" fmla="*/ 1202012 w 1308338"/>
              <a:gd name="connsiteY13" fmla="*/ 1043751 h 1734930"/>
              <a:gd name="connsiteX14" fmla="*/ 1233910 w 1308338"/>
              <a:gd name="connsiteY14" fmla="*/ 1065016 h 1734930"/>
              <a:gd name="connsiteX15" fmla="*/ 1255175 w 1308338"/>
              <a:gd name="connsiteY15" fmla="*/ 1128811 h 1734930"/>
              <a:gd name="connsiteX16" fmla="*/ 1265808 w 1308338"/>
              <a:gd name="connsiteY16" fmla="*/ 1160709 h 1734930"/>
              <a:gd name="connsiteX17" fmla="*/ 1276440 w 1308338"/>
              <a:gd name="connsiteY17" fmla="*/ 1203239 h 1734930"/>
              <a:gd name="connsiteX18" fmla="*/ 1287073 w 1308338"/>
              <a:gd name="connsiteY18" fmla="*/ 1309564 h 1734930"/>
              <a:gd name="connsiteX19" fmla="*/ 1308338 w 1308338"/>
              <a:gd name="connsiteY19" fmla="*/ 1373360 h 1734930"/>
              <a:gd name="connsiteX20" fmla="*/ 1287073 w 1308338"/>
              <a:gd name="connsiteY20" fmla="*/ 1458420 h 1734930"/>
              <a:gd name="connsiteX21" fmla="*/ 1265808 w 1308338"/>
              <a:gd name="connsiteY21" fmla="*/ 1490318 h 1734930"/>
              <a:gd name="connsiteX22" fmla="*/ 1180747 w 1308338"/>
              <a:gd name="connsiteY22" fmla="*/ 1554113 h 1734930"/>
              <a:gd name="connsiteX23" fmla="*/ 1138217 w 1308338"/>
              <a:gd name="connsiteY23" fmla="*/ 1586011 h 1734930"/>
              <a:gd name="connsiteX24" fmla="*/ 1116952 w 1308338"/>
              <a:gd name="connsiteY24" fmla="*/ 1617909 h 1734930"/>
              <a:gd name="connsiteX25" fmla="*/ 1053156 w 1308338"/>
              <a:gd name="connsiteY25" fmla="*/ 1660439 h 1734930"/>
              <a:gd name="connsiteX26" fmla="*/ 1021259 w 1308338"/>
              <a:gd name="connsiteY26" fmla="*/ 1681704 h 1734930"/>
              <a:gd name="connsiteX27" fmla="*/ 925566 w 1308338"/>
              <a:gd name="connsiteY27" fmla="*/ 1713602 h 1734930"/>
              <a:gd name="connsiteX28" fmla="*/ 893668 w 1308338"/>
              <a:gd name="connsiteY28" fmla="*/ 1724234 h 1734930"/>
              <a:gd name="connsiteX29" fmla="*/ 861770 w 1308338"/>
              <a:gd name="connsiteY29" fmla="*/ 1734867 h 1734930"/>
              <a:gd name="connsiteX30" fmla="*/ 797975 w 1308338"/>
              <a:gd name="connsiteY30" fmla="*/ 1724234 h 1734930"/>
              <a:gd name="connsiteX31" fmla="*/ 787342 w 1308338"/>
              <a:gd name="connsiteY31" fmla="*/ 1692337 h 1734930"/>
              <a:gd name="connsiteX32" fmla="*/ 776710 w 1308338"/>
              <a:gd name="connsiteY32" fmla="*/ 1639174 h 1734930"/>
              <a:gd name="connsiteX33" fmla="*/ 744812 w 1308338"/>
              <a:gd name="connsiteY33" fmla="*/ 1564746 h 1734930"/>
              <a:gd name="connsiteX34" fmla="*/ 734180 w 1308338"/>
              <a:gd name="connsiteY34" fmla="*/ 1500951 h 1734930"/>
              <a:gd name="connsiteX35" fmla="*/ 723547 w 1308338"/>
              <a:gd name="connsiteY35" fmla="*/ 1447788 h 1734930"/>
              <a:gd name="connsiteX36" fmla="*/ 734180 w 1308338"/>
              <a:gd name="connsiteY36" fmla="*/ 1373360 h 1734930"/>
              <a:gd name="connsiteX37" fmla="*/ 744812 w 1308338"/>
              <a:gd name="connsiteY37" fmla="*/ 1277667 h 1734930"/>
              <a:gd name="connsiteX38" fmla="*/ 755445 w 1308338"/>
              <a:gd name="connsiteY38" fmla="*/ 1245769 h 1734930"/>
              <a:gd name="connsiteX39" fmla="*/ 808608 w 1308338"/>
              <a:gd name="connsiteY39" fmla="*/ 1192606 h 1734930"/>
              <a:gd name="connsiteX40" fmla="*/ 840505 w 1308338"/>
              <a:gd name="connsiteY40" fmla="*/ 1181974 h 1734930"/>
              <a:gd name="connsiteX41" fmla="*/ 851138 w 1308338"/>
              <a:gd name="connsiteY41" fmla="*/ 1096913 h 1734930"/>
              <a:gd name="connsiteX42" fmla="*/ 861770 w 1308338"/>
              <a:gd name="connsiteY42" fmla="*/ 1065016 h 1734930"/>
              <a:gd name="connsiteX43" fmla="*/ 840505 w 1308338"/>
              <a:gd name="connsiteY43" fmla="*/ 1022485 h 1734930"/>
              <a:gd name="connsiteX44" fmla="*/ 829873 w 1308338"/>
              <a:gd name="connsiteY44" fmla="*/ 979955 h 1734930"/>
              <a:gd name="connsiteX45" fmla="*/ 808608 w 1308338"/>
              <a:gd name="connsiteY45" fmla="*/ 916160 h 1734930"/>
              <a:gd name="connsiteX46" fmla="*/ 776710 w 1308338"/>
              <a:gd name="connsiteY46" fmla="*/ 777937 h 1734930"/>
              <a:gd name="connsiteX47" fmla="*/ 755445 w 1308338"/>
              <a:gd name="connsiteY47" fmla="*/ 703509 h 1734930"/>
              <a:gd name="connsiteX48" fmla="*/ 681017 w 1308338"/>
              <a:gd name="connsiteY48" fmla="*/ 660978 h 1734930"/>
              <a:gd name="connsiteX49" fmla="*/ 659752 w 1308338"/>
              <a:gd name="connsiteY49" fmla="*/ 629081 h 1734930"/>
              <a:gd name="connsiteX50" fmla="*/ 595956 w 1308338"/>
              <a:gd name="connsiteY50" fmla="*/ 575918 h 1734930"/>
              <a:gd name="connsiteX51" fmla="*/ 532161 w 1308338"/>
              <a:gd name="connsiteY51" fmla="*/ 554653 h 1734930"/>
              <a:gd name="connsiteX52" fmla="*/ 500263 w 1308338"/>
              <a:gd name="connsiteY52" fmla="*/ 544020 h 1734930"/>
              <a:gd name="connsiteX53" fmla="*/ 425835 w 1308338"/>
              <a:gd name="connsiteY53" fmla="*/ 512123 h 1734930"/>
              <a:gd name="connsiteX54" fmla="*/ 393938 w 1308338"/>
              <a:gd name="connsiteY54" fmla="*/ 490858 h 1734930"/>
              <a:gd name="connsiteX55" fmla="*/ 287612 w 1308338"/>
              <a:gd name="connsiteY55" fmla="*/ 458960 h 1734930"/>
              <a:gd name="connsiteX56" fmla="*/ 255715 w 1308338"/>
              <a:gd name="connsiteY56" fmla="*/ 448327 h 1734930"/>
              <a:gd name="connsiteX57" fmla="*/ 128124 w 1308338"/>
              <a:gd name="connsiteY57" fmla="*/ 437695 h 1734930"/>
              <a:gd name="connsiteX58" fmla="*/ 106859 w 1308338"/>
              <a:gd name="connsiteY58" fmla="*/ 405797 h 1734930"/>
              <a:gd name="connsiteX59" fmla="*/ 85594 w 1308338"/>
              <a:gd name="connsiteY59" fmla="*/ 437695 h 1734930"/>
              <a:gd name="connsiteX60" fmla="*/ 64329 w 1308338"/>
              <a:gd name="connsiteY60" fmla="*/ 480225 h 1734930"/>
              <a:gd name="connsiteX61" fmla="*/ 11166 w 1308338"/>
              <a:gd name="connsiteY61" fmla="*/ 469592 h 1734930"/>
              <a:gd name="connsiteX62" fmla="*/ 533 w 1308338"/>
              <a:gd name="connsiteY62" fmla="*/ 437695 h 1734930"/>
              <a:gd name="connsiteX63" fmla="*/ 43063 w 1308338"/>
              <a:gd name="connsiteY63" fmla="*/ 193146 h 1734930"/>
              <a:gd name="connsiteX64" fmla="*/ 64329 w 1308338"/>
              <a:gd name="connsiteY64" fmla="*/ 171881 h 1734930"/>
              <a:gd name="connsiteX65" fmla="*/ 74961 w 1308338"/>
              <a:gd name="connsiteY65" fmla="*/ 118718 h 1734930"/>
              <a:gd name="connsiteX66" fmla="*/ 85594 w 1308338"/>
              <a:gd name="connsiteY66" fmla="*/ 86820 h 1734930"/>
              <a:gd name="connsiteX67" fmla="*/ 96226 w 1308338"/>
              <a:gd name="connsiteY67" fmla="*/ 12392 h 1734930"/>
              <a:gd name="connsiteX68" fmla="*/ 138756 w 1308338"/>
              <a:gd name="connsiteY68" fmla="*/ 1760 h 1734930"/>
              <a:gd name="connsiteX69" fmla="*/ 170654 w 1308338"/>
              <a:gd name="connsiteY69" fmla="*/ 12392 h 1734930"/>
              <a:gd name="connsiteX70" fmla="*/ 213184 w 1308338"/>
              <a:gd name="connsiteY70" fmla="*/ 76188 h 1734930"/>
              <a:gd name="connsiteX71" fmla="*/ 223817 w 1308338"/>
              <a:gd name="connsiteY71" fmla="*/ 118718 h 1734930"/>
              <a:gd name="connsiteX72" fmla="*/ 255715 w 1308338"/>
              <a:gd name="connsiteY72" fmla="*/ 171881 h 1734930"/>
              <a:gd name="connsiteX73" fmla="*/ 287612 w 1308338"/>
              <a:gd name="connsiteY73" fmla="*/ 182513 h 1734930"/>
              <a:gd name="connsiteX74" fmla="*/ 372673 w 1308338"/>
              <a:gd name="connsiteY74" fmla="*/ 256941 h 1734930"/>
              <a:gd name="connsiteX75" fmla="*/ 436468 w 1308338"/>
              <a:gd name="connsiteY75" fmla="*/ 278206 h 1734930"/>
              <a:gd name="connsiteX76" fmla="*/ 468366 w 1308338"/>
              <a:gd name="connsiteY76" fmla="*/ 299471 h 1734930"/>
              <a:gd name="connsiteX77" fmla="*/ 542794 w 1308338"/>
              <a:gd name="connsiteY77" fmla="*/ 320737 h 1734930"/>
              <a:gd name="connsiteX78" fmla="*/ 574691 w 1308338"/>
              <a:gd name="connsiteY78" fmla="*/ 342002 h 1734930"/>
              <a:gd name="connsiteX79" fmla="*/ 712915 w 1308338"/>
              <a:gd name="connsiteY79" fmla="*/ 342002 h 1734930"/>
              <a:gd name="connsiteX80" fmla="*/ 766077 w 1308338"/>
              <a:gd name="connsiteY80" fmla="*/ 299471 h 1734930"/>
              <a:gd name="connsiteX81" fmla="*/ 872403 w 1308338"/>
              <a:gd name="connsiteY81" fmla="*/ 246309 h 1734930"/>
              <a:gd name="connsiteX82" fmla="*/ 925566 w 1308338"/>
              <a:gd name="connsiteY82" fmla="*/ 373899 h 173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308338" h="1734930">
                <a:moveTo>
                  <a:pt x="925566" y="373899"/>
                </a:moveTo>
                <a:cubicBezTo>
                  <a:pt x="927338" y="396936"/>
                  <a:pt x="894033" y="374909"/>
                  <a:pt x="883035" y="384532"/>
                </a:cubicBezTo>
                <a:cubicBezTo>
                  <a:pt x="863801" y="401362"/>
                  <a:pt x="840505" y="448327"/>
                  <a:pt x="840505" y="448327"/>
                </a:cubicBezTo>
                <a:cubicBezTo>
                  <a:pt x="816571" y="520134"/>
                  <a:pt x="844190" y="431744"/>
                  <a:pt x="819240" y="544020"/>
                </a:cubicBezTo>
                <a:cubicBezTo>
                  <a:pt x="816809" y="554961"/>
                  <a:pt x="812152" y="565285"/>
                  <a:pt x="808608" y="575918"/>
                </a:cubicBezTo>
                <a:cubicBezTo>
                  <a:pt x="824675" y="640189"/>
                  <a:pt x="814621" y="604593"/>
                  <a:pt x="840505" y="682244"/>
                </a:cubicBezTo>
                <a:cubicBezTo>
                  <a:pt x="848089" y="704995"/>
                  <a:pt x="853006" y="729066"/>
                  <a:pt x="872403" y="746039"/>
                </a:cubicBezTo>
                <a:cubicBezTo>
                  <a:pt x="961796" y="824258"/>
                  <a:pt x="904816" y="767562"/>
                  <a:pt x="968096" y="799202"/>
                </a:cubicBezTo>
                <a:cubicBezTo>
                  <a:pt x="979526" y="804917"/>
                  <a:pt x="989361" y="813379"/>
                  <a:pt x="999994" y="820467"/>
                </a:cubicBezTo>
                <a:cubicBezTo>
                  <a:pt x="1056698" y="905521"/>
                  <a:pt x="982276" y="802750"/>
                  <a:pt x="1053156" y="873630"/>
                </a:cubicBezTo>
                <a:cubicBezTo>
                  <a:pt x="1062192" y="882666"/>
                  <a:pt x="1066241" y="895710"/>
                  <a:pt x="1074422" y="905527"/>
                </a:cubicBezTo>
                <a:cubicBezTo>
                  <a:pt x="1084048" y="917078"/>
                  <a:pt x="1097087" y="925556"/>
                  <a:pt x="1106319" y="937425"/>
                </a:cubicBezTo>
                <a:cubicBezTo>
                  <a:pt x="1122010" y="957599"/>
                  <a:pt x="1127584" y="987043"/>
                  <a:pt x="1148849" y="1001220"/>
                </a:cubicBezTo>
                <a:cubicBezTo>
                  <a:pt x="1247027" y="1066671"/>
                  <a:pt x="1126259" y="983148"/>
                  <a:pt x="1202012" y="1043751"/>
                </a:cubicBezTo>
                <a:cubicBezTo>
                  <a:pt x="1211991" y="1051734"/>
                  <a:pt x="1223277" y="1057928"/>
                  <a:pt x="1233910" y="1065016"/>
                </a:cubicBezTo>
                <a:lnTo>
                  <a:pt x="1255175" y="1128811"/>
                </a:lnTo>
                <a:cubicBezTo>
                  <a:pt x="1258719" y="1139444"/>
                  <a:pt x="1263090" y="1149836"/>
                  <a:pt x="1265808" y="1160709"/>
                </a:cubicBezTo>
                <a:lnTo>
                  <a:pt x="1276440" y="1203239"/>
                </a:lnTo>
                <a:cubicBezTo>
                  <a:pt x="1279984" y="1238681"/>
                  <a:pt x="1280509" y="1274556"/>
                  <a:pt x="1287073" y="1309564"/>
                </a:cubicBezTo>
                <a:cubicBezTo>
                  <a:pt x="1291204" y="1331596"/>
                  <a:pt x="1308338" y="1373360"/>
                  <a:pt x="1308338" y="1373360"/>
                </a:cubicBezTo>
                <a:cubicBezTo>
                  <a:pt x="1304295" y="1393577"/>
                  <a:pt x="1297970" y="1436626"/>
                  <a:pt x="1287073" y="1458420"/>
                </a:cubicBezTo>
                <a:cubicBezTo>
                  <a:pt x="1281358" y="1469850"/>
                  <a:pt x="1273791" y="1480339"/>
                  <a:pt x="1265808" y="1490318"/>
                </a:cubicBezTo>
                <a:cubicBezTo>
                  <a:pt x="1241426" y="1520796"/>
                  <a:pt x="1214754" y="1528607"/>
                  <a:pt x="1180747" y="1554113"/>
                </a:cubicBezTo>
                <a:cubicBezTo>
                  <a:pt x="1166570" y="1564746"/>
                  <a:pt x="1150747" y="1573480"/>
                  <a:pt x="1138217" y="1586011"/>
                </a:cubicBezTo>
                <a:cubicBezTo>
                  <a:pt x="1129181" y="1595047"/>
                  <a:pt x="1126569" y="1609494"/>
                  <a:pt x="1116952" y="1617909"/>
                </a:cubicBezTo>
                <a:cubicBezTo>
                  <a:pt x="1097718" y="1634739"/>
                  <a:pt x="1074421" y="1646262"/>
                  <a:pt x="1053156" y="1660439"/>
                </a:cubicBezTo>
                <a:cubicBezTo>
                  <a:pt x="1042524" y="1667527"/>
                  <a:pt x="1033382" y="1677663"/>
                  <a:pt x="1021259" y="1681704"/>
                </a:cubicBezTo>
                <a:lnTo>
                  <a:pt x="925566" y="1713602"/>
                </a:lnTo>
                <a:lnTo>
                  <a:pt x="893668" y="1724234"/>
                </a:lnTo>
                <a:lnTo>
                  <a:pt x="861770" y="1734867"/>
                </a:lnTo>
                <a:cubicBezTo>
                  <a:pt x="840505" y="1731323"/>
                  <a:pt x="816693" y="1734930"/>
                  <a:pt x="797975" y="1724234"/>
                </a:cubicBezTo>
                <a:cubicBezTo>
                  <a:pt x="788244" y="1718674"/>
                  <a:pt x="790060" y="1703210"/>
                  <a:pt x="787342" y="1692337"/>
                </a:cubicBezTo>
                <a:cubicBezTo>
                  <a:pt x="782959" y="1674805"/>
                  <a:pt x="781093" y="1656706"/>
                  <a:pt x="776710" y="1639174"/>
                </a:cubicBezTo>
                <a:cubicBezTo>
                  <a:pt x="768888" y="1607887"/>
                  <a:pt x="760025" y="1595173"/>
                  <a:pt x="744812" y="1564746"/>
                </a:cubicBezTo>
                <a:cubicBezTo>
                  <a:pt x="741268" y="1543481"/>
                  <a:pt x="738036" y="1522162"/>
                  <a:pt x="734180" y="1500951"/>
                </a:cubicBezTo>
                <a:cubicBezTo>
                  <a:pt x="730947" y="1483171"/>
                  <a:pt x="723547" y="1465860"/>
                  <a:pt x="723547" y="1447788"/>
                </a:cubicBezTo>
                <a:cubicBezTo>
                  <a:pt x="723547" y="1422727"/>
                  <a:pt x="731072" y="1398228"/>
                  <a:pt x="734180" y="1373360"/>
                </a:cubicBezTo>
                <a:cubicBezTo>
                  <a:pt x="738161" y="1341514"/>
                  <a:pt x="739536" y="1309324"/>
                  <a:pt x="744812" y="1277667"/>
                </a:cubicBezTo>
                <a:cubicBezTo>
                  <a:pt x="746655" y="1266612"/>
                  <a:pt x="748720" y="1254735"/>
                  <a:pt x="755445" y="1245769"/>
                </a:cubicBezTo>
                <a:cubicBezTo>
                  <a:pt x="770482" y="1225720"/>
                  <a:pt x="784833" y="1200531"/>
                  <a:pt x="808608" y="1192606"/>
                </a:cubicBezTo>
                <a:lnTo>
                  <a:pt x="840505" y="1181974"/>
                </a:lnTo>
                <a:cubicBezTo>
                  <a:pt x="844049" y="1153620"/>
                  <a:pt x="846026" y="1125026"/>
                  <a:pt x="851138" y="1096913"/>
                </a:cubicBezTo>
                <a:cubicBezTo>
                  <a:pt x="853143" y="1085886"/>
                  <a:pt x="863355" y="1076111"/>
                  <a:pt x="861770" y="1065016"/>
                </a:cubicBezTo>
                <a:cubicBezTo>
                  <a:pt x="859528" y="1049325"/>
                  <a:pt x="847593" y="1036662"/>
                  <a:pt x="840505" y="1022485"/>
                </a:cubicBezTo>
                <a:cubicBezTo>
                  <a:pt x="836961" y="1008308"/>
                  <a:pt x="834072" y="993952"/>
                  <a:pt x="829873" y="979955"/>
                </a:cubicBezTo>
                <a:cubicBezTo>
                  <a:pt x="823432" y="958485"/>
                  <a:pt x="808608" y="916160"/>
                  <a:pt x="808608" y="916160"/>
                </a:cubicBezTo>
                <a:cubicBezTo>
                  <a:pt x="783927" y="743397"/>
                  <a:pt x="815630" y="933612"/>
                  <a:pt x="776710" y="777937"/>
                </a:cubicBezTo>
                <a:cubicBezTo>
                  <a:pt x="776145" y="775678"/>
                  <a:pt x="760892" y="710045"/>
                  <a:pt x="755445" y="703509"/>
                </a:cubicBezTo>
                <a:cubicBezTo>
                  <a:pt x="730687" y="673799"/>
                  <a:pt x="712815" y="671578"/>
                  <a:pt x="681017" y="660978"/>
                </a:cubicBezTo>
                <a:cubicBezTo>
                  <a:pt x="673929" y="650346"/>
                  <a:pt x="667933" y="638898"/>
                  <a:pt x="659752" y="629081"/>
                </a:cubicBezTo>
                <a:cubicBezTo>
                  <a:pt x="645022" y="611405"/>
                  <a:pt x="618096" y="585758"/>
                  <a:pt x="595956" y="575918"/>
                </a:cubicBezTo>
                <a:cubicBezTo>
                  <a:pt x="575473" y="566814"/>
                  <a:pt x="553426" y="561741"/>
                  <a:pt x="532161" y="554653"/>
                </a:cubicBezTo>
                <a:cubicBezTo>
                  <a:pt x="521528" y="551109"/>
                  <a:pt x="510288" y="549032"/>
                  <a:pt x="500263" y="544020"/>
                </a:cubicBezTo>
                <a:cubicBezTo>
                  <a:pt x="447708" y="517743"/>
                  <a:pt x="472770" y="527767"/>
                  <a:pt x="425835" y="512123"/>
                </a:cubicBezTo>
                <a:cubicBezTo>
                  <a:pt x="415203" y="505035"/>
                  <a:pt x="405615" y="496048"/>
                  <a:pt x="393938" y="490858"/>
                </a:cubicBezTo>
                <a:cubicBezTo>
                  <a:pt x="348445" y="470638"/>
                  <a:pt x="330919" y="471334"/>
                  <a:pt x="287612" y="458960"/>
                </a:cubicBezTo>
                <a:cubicBezTo>
                  <a:pt x="276836" y="455881"/>
                  <a:pt x="266824" y="449808"/>
                  <a:pt x="255715" y="448327"/>
                </a:cubicBezTo>
                <a:cubicBezTo>
                  <a:pt x="213412" y="442687"/>
                  <a:pt x="170654" y="441239"/>
                  <a:pt x="128124" y="437695"/>
                </a:cubicBezTo>
                <a:cubicBezTo>
                  <a:pt x="121036" y="427062"/>
                  <a:pt x="119638" y="405797"/>
                  <a:pt x="106859" y="405797"/>
                </a:cubicBezTo>
                <a:cubicBezTo>
                  <a:pt x="94080" y="405797"/>
                  <a:pt x="91934" y="426600"/>
                  <a:pt x="85594" y="437695"/>
                </a:cubicBezTo>
                <a:cubicBezTo>
                  <a:pt x="77730" y="451457"/>
                  <a:pt x="71417" y="466048"/>
                  <a:pt x="64329" y="480225"/>
                </a:cubicBezTo>
                <a:cubicBezTo>
                  <a:pt x="46608" y="476681"/>
                  <a:pt x="26203" y="479616"/>
                  <a:pt x="11166" y="469592"/>
                </a:cubicBezTo>
                <a:cubicBezTo>
                  <a:pt x="1841" y="463375"/>
                  <a:pt x="0" y="448890"/>
                  <a:pt x="533" y="437695"/>
                </a:cubicBezTo>
                <a:cubicBezTo>
                  <a:pt x="3425" y="376953"/>
                  <a:pt x="4049" y="261419"/>
                  <a:pt x="43063" y="193146"/>
                </a:cubicBezTo>
                <a:cubicBezTo>
                  <a:pt x="48037" y="184442"/>
                  <a:pt x="57240" y="178969"/>
                  <a:pt x="64329" y="171881"/>
                </a:cubicBezTo>
                <a:cubicBezTo>
                  <a:pt x="67873" y="154160"/>
                  <a:pt x="70578" y="136250"/>
                  <a:pt x="74961" y="118718"/>
                </a:cubicBezTo>
                <a:cubicBezTo>
                  <a:pt x="77679" y="107845"/>
                  <a:pt x="83396" y="97810"/>
                  <a:pt x="85594" y="86820"/>
                </a:cubicBezTo>
                <a:cubicBezTo>
                  <a:pt x="90509" y="62245"/>
                  <a:pt x="82944" y="33644"/>
                  <a:pt x="96226" y="12392"/>
                </a:cubicBezTo>
                <a:cubicBezTo>
                  <a:pt x="103971" y="0"/>
                  <a:pt x="124579" y="5304"/>
                  <a:pt x="138756" y="1760"/>
                </a:cubicBezTo>
                <a:cubicBezTo>
                  <a:pt x="149389" y="5304"/>
                  <a:pt x="162729" y="4467"/>
                  <a:pt x="170654" y="12392"/>
                </a:cubicBezTo>
                <a:cubicBezTo>
                  <a:pt x="188726" y="30464"/>
                  <a:pt x="213184" y="76188"/>
                  <a:pt x="213184" y="76188"/>
                </a:cubicBezTo>
                <a:cubicBezTo>
                  <a:pt x="216728" y="90365"/>
                  <a:pt x="219803" y="104667"/>
                  <a:pt x="223817" y="118718"/>
                </a:cubicBezTo>
                <a:cubicBezTo>
                  <a:pt x="230739" y="142945"/>
                  <a:pt x="232677" y="158059"/>
                  <a:pt x="255715" y="171881"/>
                </a:cubicBezTo>
                <a:cubicBezTo>
                  <a:pt x="265325" y="177647"/>
                  <a:pt x="276980" y="178969"/>
                  <a:pt x="287612" y="182513"/>
                </a:cubicBezTo>
                <a:cubicBezTo>
                  <a:pt x="312422" y="219728"/>
                  <a:pt x="319509" y="239220"/>
                  <a:pt x="372673" y="256941"/>
                </a:cubicBezTo>
                <a:lnTo>
                  <a:pt x="436468" y="278206"/>
                </a:lnTo>
                <a:cubicBezTo>
                  <a:pt x="447101" y="285294"/>
                  <a:pt x="456936" y="293756"/>
                  <a:pt x="468366" y="299471"/>
                </a:cubicBezTo>
                <a:cubicBezTo>
                  <a:pt x="483622" y="307099"/>
                  <a:pt x="529164" y="317329"/>
                  <a:pt x="542794" y="320737"/>
                </a:cubicBezTo>
                <a:cubicBezTo>
                  <a:pt x="553426" y="327825"/>
                  <a:pt x="562946" y="336968"/>
                  <a:pt x="574691" y="342002"/>
                </a:cubicBezTo>
                <a:cubicBezTo>
                  <a:pt x="623981" y="363126"/>
                  <a:pt x="656235" y="348299"/>
                  <a:pt x="712915" y="342002"/>
                </a:cubicBezTo>
                <a:cubicBezTo>
                  <a:pt x="784748" y="318056"/>
                  <a:pt x="706883" y="351266"/>
                  <a:pt x="766077" y="299471"/>
                </a:cubicBezTo>
                <a:cubicBezTo>
                  <a:pt x="816713" y="255165"/>
                  <a:pt x="819555" y="259520"/>
                  <a:pt x="872403" y="246309"/>
                </a:cubicBezTo>
                <a:cubicBezTo>
                  <a:pt x="945878" y="264677"/>
                  <a:pt x="923794" y="350862"/>
                  <a:pt x="925566" y="37389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3" name="Freeform 32"/>
          <p:cNvSpPr/>
          <p:nvPr/>
        </p:nvSpPr>
        <p:spPr>
          <a:xfrm>
            <a:off x="4465638" y="4795838"/>
            <a:ext cx="850900" cy="935037"/>
          </a:xfrm>
          <a:custGeom>
            <a:avLst/>
            <a:gdLst>
              <a:gd name="connsiteX0" fmla="*/ 0 w 850605"/>
              <a:gd name="connsiteY0" fmla="*/ 0 h 935665"/>
              <a:gd name="connsiteX1" fmla="*/ 850605 w 850605"/>
              <a:gd name="connsiteY1" fmla="*/ 935665 h 935665"/>
            </a:gdLst>
            <a:ahLst/>
            <a:cxnLst>
              <a:cxn ang="0">
                <a:pos x="connsiteX0" y="connsiteY0"/>
              </a:cxn>
              <a:cxn ang="0">
                <a:pos x="connsiteX1" y="connsiteY1"/>
              </a:cxn>
            </a:cxnLst>
            <a:rect l="l" t="t" r="r" b="b"/>
            <a:pathLst>
              <a:path w="850605" h="935665">
                <a:moveTo>
                  <a:pt x="0" y="0"/>
                </a:moveTo>
                <a:lnTo>
                  <a:pt x="850605" y="935665"/>
                </a:ln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sp>
        <p:nvSpPr>
          <p:cNvPr id="34" name="Freeform 33"/>
          <p:cNvSpPr/>
          <p:nvPr/>
        </p:nvSpPr>
        <p:spPr>
          <a:xfrm>
            <a:off x="4335463" y="4573588"/>
            <a:ext cx="4822825" cy="2141537"/>
          </a:xfrm>
          <a:custGeom>
            <a:avLst/>
            <a:gdLst>
              <a:gd name="connsiteX0" fmla="*/ 4786483 w 4821925"/>
              <a:gd name="connsiteY0" fmla="*/ 583482 h 1976347"/>
              <a:gd name="connsiteX1" fmla="*/ 4563199 w 4821925"/>
              <a:gd name="connsiteY1" fmla="*/ 530319 h 1976347"/>
              <a:gd name="connsiteX2" fmla="*/ 4510036 w 4821925"/>
              <a:gd name="connsiteY2" fmla="*/ 509054 h 1976347"/>
              <a:gd name="connsiteX3" fmla="*/ 4467506 w 4821925"/>
              <a:gd name="connsiteY3" fmla="*/ 477156 h 1976347"/>
              <a:gd name="connsiteX4" fmla="*/ 4424976 w 4821925"/>
              <a:gd name="connsiteY4" fmla="*/ 455891 h 1976347"/>
              <a:gd name="connsiteX5" fmla="*/ 4382446 w 4821925"/>
              <a:gd name="connsiteY5" fmla="*/ 423993 h 1976347"/>
              <a:gd name="connsiteX6" fmla="*/ 4318650 w 4821925"/>
              <a:gd name="connsiteY6" fmla="*/ 402728 h 1976347"/>
              <a:gd name="connsiteX7" fmla="*/ 4286753 w 4821925"/>
              <a:gd name="connsiteY7" fmla="*/ 392096 h 1976347"/>
              <a:gd name="connsiteX8" fmla="*/ 3840185 w 4821925"/>
              <a:gd name="connsiteY8" fmla="*/ 423993 h 1976347"/>
              <a:gd name="connsiteX9" fmla="*/ 3808288 w 4821925"/>
              <a:gd name="connsiteY9" fmla="*/ 434626 h 1976347"/>
              <a:gd name="connsiteX10" fmla="*/ 3680697 w 4821925"/>
              <a:gd name="connsiteY10" fmla="*/ 413361 h 1976347"/>
              <a:gd name="connsiteX11" fmla="*/ 3638167 w 4821925"/>
              <a:gd name="connsiteY11" fmla="*/ 402728 h 1976347"/>
              <a:gd name="connsiteX12" fmla="*/ 3585004 w 4821925"/>
              <a:gd name="connsiteY12" fmla="*/ 392096 h 1976347"/>
              <a:gd name="connsiteX13" fmla="*/ 3521208 w 4821925"/>
              <a:gd name="connsiteY13" fmla="*/ 370831 h 1976347"/>
              <a:gd name="connsiteX14" fmla="*/ 3489311 w 4821925"/>
              <a:gd name="connsiteY14" fmla="*/ 360198 h 1976347"/>
              <a:gd name="connsiteX15" fmla="*/ 3414883 w 4821925"/>
              <a:gd name="connsiteY15" fmla="*/ 338933 h 1976347"/>
              <a:gd name="connsiteX16" fmla="*/ 3382985 w 4821925"/>
              <a:gd name="connsiteY16" fmla="*/ 317668 h 1976347"/>
              <a:gd name="connsiteX17" fmla="*/ 3351088 w 4821925"/>
              <a:gd name="connsiteY17" fmla="*/ 307035 h 1976347"/>
              <a:gd name="connsiteX18" fmla="*/ 3138436 w 4821925"/>
              <a:gd name="connsiteY18" fmla="*/ 296403 h 1976347"/>
              <a:gd name="connsiteX19" fmla="*/ 3074641 w 4821925"/>
              <a:gd name="connsiteY19" fmla="*/ 285770 h 1976347"/>
              <a:gd name="connsiteX20" fmla="*/ 3032111 w 4821925"/>
              <a:gd name="connsiteY20" fmla="*/ 275138 h 1976347"/>
              <a:gd name="connsiteX21" fmla="*/ 2947050 w 4821925"/>
              <a:gd name="connsiteY21" fmla="*/ 264505 h 1976347"/>
              <a:gd name="connsiteX22" fmla="*/ 2915153 w 4821925"/>
              <a:gd name="connsiteY22" fmla="*/ 253872 h 1976347"/>
              <a:gd name="connsiteX23" fmla="*/ 2904520 w 4821925"/>
              <a:gd name="connsiteY23" fmla="*/ 221975 h 1976347"/>
              <a:gd name="connsiteX24" fmla="*/ 2755664 w 4821925"/>
              <a:gd name="connsiteY24" fmla="*/ 211342 h 1976347"/>
              <a:gd name="connsiteX25" fmla="*/ 2723767 w 4821925"/>
              <a:gd name="connsiteY25" fmla="*/ 200710 h 1976347"/>
              <a:gd name="connsiteX26" fmla="*/ 2691869 w 4821925"/>
              <a:gd name="connsiteY26" fmla="*/ 179444 h 1976347"/>
              <a:gd name="connsiteX27" fmla="*/ 2638706 w 4821925"/>
              <a:gd name="connsiteY27" fmla="*/ 168812 h 1976347"/>
              <a:gd name="connsiteX28" fmla="*/ 2606808 w 4821925"/>
              <a:gd name="connsiteY28" fmla="*/ 158179 h 1976347"/>
              <a:gd name="connsiteX29" fmla="*/ 2543013 w 4821925"/>
              <a:gd name="connsiteY29" fmla="*/ 94384 h 1976347"/>
              <a:gd name="connsiteX30" fmla="*/ 2521748 w 4821925"/>
              <a:gd name="connsiteY30" fmla="*/ 62486 h 1976347"/>
              <a:gd name="connsiteX31" fmla="*/ 2479218 w 4821925"/>
              <a:gd name="connsiteY31" fmla="*/ 51854 h 1976347"/>
              <a:gd name="connsiteX32" fmla="*/ 2447320 w 4821925"/>
              <a:gd name="connsiteY32" fmla="*/ 41221 h 1976347"/>
              <a:gd name="connsiteX33" fmla="*/ 2383525 w 4821925"/>
              <a:gd name="connsiteY33" fmla="*/ 9324 h 1976347"/>
              <a:gd name="connsiteX34" fmla="*/ 2330362 w 4821925"/>
              <a:gd name="connsiteY34" fmla="*/ 62486 h 1976347"/>
              <a:gd name="connsiteX35" fmla="*/ 2309097 w 4821925"/>
              <a:gd name="connsiteY35" fmla="*/ 126282 h 1976347"/>
              <a:gd name="connsiteX36" fmla="*/ 2287832 w 4821925"/>
              <a:gd name="connsiteY36" fmla="*/ 158179 h 1976347"/>
              <a:gd name="connsiteX37" fmla="*/ 2277199 w 4821925"/>
              <a:gd name="connsiteY37" fmla="*/ 190077 h 1976347"/>
              <a:gd name="connsiteX38" fmla="*/ 2245301 w 4821925"/>
              <a:gd name="connsiteY38" fmla="*/ 211342 h 1976347"/>
              <a:gd name="connsiteX39" fmla="*/ 2202771 w 4821925"/>
              <a:gd name="connsiteY39" fmla="*/ 307035 h 1976347"/>
              <a:gd name="connsiteX40" fmla="*/ 2160241 w 4821925"/>
              <a:gd name="connsiteY40" fmla="*/ 349565 h 1976347"/>
              <a:gd name="connsiteX41" fmla="*/ 2075181 w 4821925"/>
              <a:gd name="connsiteY41" fmla="*/ 381463 h 1976347"/>
              <a:gd name="connsiteX42" fmla="*/ 2022018 w 4821925"/>
              <a:gd name="connsiteY42" fmla="*/ 423993 h 1976347"/>
              <a:gd name="connsiteX43" fmla="*/ 1990120 w 4821925"/>
              <a:gd name="connsiteY43" fmla="*/ 434626 h 1976347"/>
              <a:gd name="connsiteX44" fmla="*/ 1958222 w 4821925"/>
              <a:gd name="connsiteY44" fmla="*/ 455891 h 1976347"/>
              <a:gd name="connsiteX45" fmla="*/ 1926325 w 4821925"/>
              <a:gd name="connsiteY45" fmla="*/ 466524 h 1976347"/>
              <a:gd name="connsiteX46" fmla="*/ 1894427 w 4821925"/>
              <a:gd name="connsiteY46" fmla="*/ 487789 h 1976347"/>
              <a:gd name="connsiteX47" fmla="*/ 1830632 w 4821925"/>
              <a:gd name="connsiteY47" fmla="*/ 509054 h 1976347"/>
              <a:gd name="connsiteX48" fmla="*/ 1788101 w 4821925"/>
              <a:gd name="connsiteY48" fmla="*/ 562217 h 1976347"/>
              <a:gd name="connsiteX49" fmla="*/ 1734939 w 4821925"/>
              <a:gd name="connsiteY49" fmla="*/ 626012 h 1976347"/>
              <a:gd name="connsiteX50" fmla="*/ 1671143 w 4821925"/>
              <a:gd name="connsiteY50" fmla="*/ 657910 h 1976347"/>
              <a:gd name="connsiteX51" fmla="*/ 1596715 w 4821925"/>
              <a:gd name="connsiteY51" fmla="*/ 689807 h 1976347"/>
              <a:gd name="connsiteX52" fmla="*/ 1554185 w 4821925"/>
              <a:gd name="connsiteY52" fmla="*/ 711072 h 1976347"/>
              <a:gd name="connsiteX53" fmla="*/ 1479757 w 4821925"/>
              <a:gd name="connsiteY53" fmla="*/ 732338 h 1976347"/>
              <a:gd name="connsiteX54" fmla="*/ 1384064 w 4821925"/>
              <a:gd name="connsiteY54" fmla="*/ 764235 h 1976347"/>
              <a:gd name="connsiteX55" fmla="*/ 1320269 w 4821925"/>
              <a:gd name="connsiteY55" fmla="*/ 785500 h 1976347"/>
              <a:gd name="connsiteX56" fmla="*/ 1033190 w 4821925"/>
              <a:gd name="connsiteY56" fmla="*/ 774868 h 1976347"/>
              <a:gd name="connsiteX57" fmla="*/ 1001292 w 4821925"/>
              <a:gd name="connsiteY57" fmla="*/ 742970 h 1976347"/>
              <a:gd name="connsiteX58" fmla="*/ 969395 w 4821925"/>
              <a:gd name="connsiteY58" fmla="*/ 721705 h 1976347"/>
              <a:gd name="connsiteX59" fmla="*/ 948129 w 4821925"/>
              <a:gd name="connsiteY59" fmla="*/ 700440 h 1976347"/>
              <a:gd name="connsiteX60" fmla="*/ 905599 w 4821925"/>
              <a:gd name="connsiteY60" fmla="*/ 679175 h 1976347"/>
              <a:gd name="connsiteX61" fmla="*/ 873701 w 4821925"/>
              <a:gd name="connsiteY61" fmla="*/ 657910 h 1976347"/>
              <a:gd name="connsiteX62" fmla="*/ 841804 w 4821925"/>
              <a:gd name="connsiteY62" fmla="*/ 647277 h 1976347"/>
              <a:gd name="connsiteX63" fmla="*/ 714213 w 4821925"/>
              <a:gd name="connsiteY63" fmla="*/ 626012 h 1976347"/>
              <a:gd name="connsiteX64" fmla="*/ 682315 w 4821925"/>
              <a:gd name="connsiteY64" fmla="*/ 604747 h 1976347"/>
              <a:gd name="connsiteX65" fmla="*/ 650418 w 4821925"/>
              <a:gd name="connsiteY65" fmla="*/ 594114 h 1976347"/>
              <a:gd name="connsiteX66" fmla="*/ 597255 w 4821925"/>
              <a:gd name="connsiteY66" fmla="*/ 540951 h 1976347"/>
              <a:gd name="connsiteX67" fmla="*/ 554725 w 4821925"/>
              <a:gd name="connsiteY67" fmla="*/ 498421 h 1976347"/>
              <a:gd name="connsiteX68" fmla="*/ 512195 w 4821925"/>
              <a:gd name="connsiteY68" fmla="*/ 423993 h 1976347"/>
              <a:gd name="connsiteX69" fmla="*/ 490929 w 4821925"/>
              <a:gd name="connsiteY69" fmla="*/ 402728 h 1976347"/>
              <a:gd name="connsiteX70" fmla="*/ 448399 w 4821925"/>
              <a:gd name="connsiteY70" fmla="*/ 338933 h 1976347"/>
              <a:gd name="connsiteX71" fmla="*/ 416501 w 4821925"/>
              <a:gd name="connsiteY71" fmla="*/ 296403 h 1976347"/>
              <a:gd name="connsiteX72" fmla="*/ 384604 w 4821925"/>
              <a:gd name="connsiteY72" fmla="*/ 232607 h 1976347"/>
              <a:gd name="connsiteX73" fmla="*/ 373971 w 4821925"/>
              <a:gd name="connsiteY73" fmla="*/ 200710 h 1976347"/>
              <a:gd name="connsiteX74" fmla="*/ 288911 w 4821925"/>
              <a:gd name="connsiteY74" fmla="*/ 126282 h 1976347"/>
              <a:gd name="connsiteX75" fmla="*/ 235748 w 4821925"/>
              <a:gd name="connsiteY75" fmla="*/ 115649 h 1976347"/>
              <a:gd name="connsiteX76" fmla="*/ 23097 w 4821925"/>
              <a:gd name="connsiteY76" fmla="*/ 126282 h 1976347"/>
              <a:gd name="connsiteX77" fmla="*/ 33729 w 4821925"/>
              <a:gd name="connsiteY77" fmla="*/ 200710 h 1976347"/>
              <a:gd name="connsiteX78" fmla="*/ 44362 w 4821925"/>
              <a:gd name="connsiteY78" fmla="*/ 232607 h 1976347"/>
              <a:gd name="connsiteX79" fmla="*/ 108157 w 4821925"/>
              <a:gd name="connsiteY79" fmla="*/ 285770 h 1976347"/>
              <a:gd name="connsiteX80" fmla="*/ 161320 w 4821925"/>
              <a:gd name="connsiteY80" fmla="*/ 349565 h 1976347"/>
              <a:gd name="connsiteX81" fmla="*/ 214483 w 4821925"/>
              <a:gd name="connsiteY81" fmla="*/ 392096 h 1976347"/>
              <a:gd name="connsiteX82" fmla="*/ 235748 w 4821925"/>
              <a:gd name="connsiteY82" fmla="*/ 434626 h 1976347"/>
              <a:gd name="connsiteX83" fmla="*/ 257013 w 4821925"/>
              <a:gd name="connsiteY83" fmla="*/ 498421 h 1976347"/>
              <a:gd name="connsiteX84" fmla="*/ 278278 w 4821925"/>
              <a:gd name="connsiteY84" fmla="*/ 540951 h 1976347"/>
              <a:gd name="connsiteX85" fmla="*/ 299543 w 4821925"/>
              <a:gd name="connsiteY85" fmla="*/ 604747 h 1976347"/>
              <a:gd name="connsiteX86" fmla="*/ 320808 w 4821925"/>
              <a:gd name="connsiteY86" fmla="*/ 647277 h 1976347"/>
              <a:gd name="connsiteX87" fmla="*/ 331441 w 4821925"/>
              <a:gd name="connsiteY87" fmla="*/ 679175 h 1976347"/>
              <a:gd name="connsiteX88" fmla="*/ 342074 w 4821925"/>
              <a:gd name="connsiteY88" fmla="*/ 721705 h 1976347"/>
              <a:gd name="connsiteX89" fmla="*/ 363339 w 4821925"/>
              <a:gd name="connsiteY89" fmla="*/ 753603 h 1976347"/>
              <a:gd name="connsiteX90" fmla="*/ 373971 w 4821925"/>
              <a:gd name="connsiteY90" fmla="*/ 817398 h 1976347"/>
              <a:gd name="connsiteX91" fmla="*/ 395236 w 4821925"/>
              <a:gd name="connsiteY91" fmla="*/ 849296 h 1976347"/>
              <a:gd name="connsiteX92" fmla="*/ 405869 w 4821925"/>
              <a:gd name="connsiteY92" fmla="*/ 923724 h 1976347"/>
              <a:gd name="connsiteX93" fmla="*/ 437767 w 4821925"/>
              <a:gd name="connsiteY93" fmla="*/ 966254 h 1976347"/>
              <a:gd name="connsiteX94" fmla="*/ 480297 w 4821925"/>
              <a:gd name="connsiteY94" fmla="*/ 1030049 h 1976347"/>
              <a:gd name="connsiteX95" fmla="*/ 512195 w 4821925"/>
              <a:gd name="connsiteY95" fmla="*/ 1072579 h 1976347"/>
              <a:gd name="connsiteX96" fmla="*/ 533460 w 4821925"/>
              <a:gd name="connsiteY96" fmla="*/ 1104477 h 1976347"/>
              <a:gd name="connsiteX97" fmla="*/ 607888 w 4821925"/>
              <a:gd name="connsiteY97" fmla="*/ 1157640 h 1976347"/>
              <a:gd name="connsiteX98" fmla="*/ 629153 w 4821925"/>
              <a:gd name="connsiteY98" fmla="*/ 1189538 h 1976347"/>
              <a:gd name="connsiteX99" fmla="*/ 692948 w 4821925"/>
              <a:gd name="connsiteY99" fmla="*/ 1210803 h 1976347"/>
              <a:gd name="connsiteX100" fmla="*/ 969395 w 4821925"/>
              <a:gd name="connsiteY100" fmla="*/ 1221435 h 1976347"/>
              <a:gd name="connsiteX101" fmla="*/ 1033190 w 4821925"/>
              <a:gd name="connsiteY101" fmla="*/ 1253333 h 1976347"/>
              <a:gd name="connsiteX102" fmla="*/ 1043822 w 4821925"/>
              <a:gd name="connsiteY102" fmla="*/ 1285231 h 1976347"/>
              <a:gd name="connsiteX103" fmla="*/ 1065088 w 4821925"/>
              <a:gd name="connsiteY103" fmla="*/ 1306496 h 1976347"/>
              <a:gd name="connsiteX104" fmla="*/ 1086353 w 4821925"/>
              <a:gd name="connsiteY104" fmla="*/ 1338393 h 1976347"/>
              <a:gd name="connsiteX105" fmla="*/ 1118250 w 4821925"/>
              <a:gd name="connsiteY105" fmla="*/ 1402189 h 1976347"/>
              <a:gd name="connsiteX106" fmla="*/ 1139515 w 4821925"/>
              <a:gd name="connsiteY106" fmla="*/ 1465984 h 1976347"/>
              <a:gd name="connsiteX107" fmla="*/ 1171413 w 4821925"/>
              <a:gd name="connsiteY107" fmla="*/ 1497882 h 1976347"/>
              <a:gd name="connsiteX108" fmla="*/ 1203311 w 4821925"/>
              <a:gd name="connsiteY108" fmla="*/ 1540412 h 1976347"/>
              <a:gd name="connsiteX109" fmla="*/ 1235208 w 4821925"/>
              <a:gd name="connsiteY109" fmla="*/ 1561677 h 1976347"/>
              <a:gd name="connsiteX110" fmla="*/ 1288371 w 4821925"/>
              <a:gd name="connsiteY110" fmla="*/ 1604207 h 1976347"/>
              <a:gd name="connsiteX111" fmla="*/ 1628613 w 4821925"/>
              <a:gd name="connsiteY111" fmla="*/ 1593575 h 1976347"/>
              <a:gd name="connsiteX112" fmla="*/ 1671143 w 4821925"/>
              <a:gd name="connsiteY112" fmla="*/ 1582942 h 1976347"/>
              <a:gd name="connsiteX113" fmla="*/ 1703041 w 4821925"/>
              <a:gd name="connsiteY113" fmla="*/ 1593575 h 1976347"/>
              <a:gd name="connsiteX114" fmla="*/ 1745571 w 4821925"/>
              <a:gd name="connsiteY114" fmla="*/ 1604207 h 1976347"/>
              <a:gd name="connsiteX115" fmla="*/ 1819999 w 4821925"/>
              <a:gd name="connsiteY115" fmla="*/ 1614840 h 1976347"/>
              <a:gd name="connsiteX116" fmla="*/ 1873162 w 4821925"/>
              <a:gd name="connsiteY116" fmla="*/ 1625472 h 1976347"/>
              <a:gd name="connsiteX117" fmla="*/ 2032650 w 4821925"/>
              <a:gd name="connsiteY117" fmla="*/ 1657370 h 1976347"/>
              <a:gd name="connsiteX118" fmla="*/ 2064548 w 4821925"/>
              <a:gd name="connsiteY118" fmla="*/ 1678635 h 1976347"/>
              <a:gd name="connsiteX119" fmla="*/ 2138976 w 4821925"/>
              <a:gd name="connsiteY119" fmla="*/ 1668003 h 1976347"/>
              <a:gd name="connsiteX120" fmla="*/ 2340995 w 4821925"/>
              <a:gd name="connsiteY120" fmla="*/ 1678635 h 1976347"/>
              <a:gd name="connsiteX121" fmla="*/ 2383525 w 4821925"/>
              <a:gd name="connsiteY121" fmla="*/ 1689268 h 1976347"/>
              <a:gd name="connsiteX122" fmla="*/ 2457953 w 4821925"/>
              <a:gd name="connsiteY122" fmla="*/ 1710533 h 1976347"/>
              <a:gd name="connsiteX123" fmla="*/ 2521748 w 4821925"/>
              <a:gd name="connsiteY123" fmla="*/ 1721165 h 1976347"/>
              <a:gd name="connsiteX124" fmla="*/ 2564278 w 4821925"/>
              <a:gd name="connsiteY124" fmla="*/ 1731798 h 1976347"/>
              <a:gd name="connsiteX125" fmla="*/ 2659971 w 4821925"/>
              <a:gd name="connsiteY125" fmla="*/ 1753063 h 1976347"/>
              <a:gd name="connsiteX126" fmla="*/ 2691869 w 4821925"/>
              <a:gd name="connsiteY126" fmla="*/ 1774328 h 1976347"/>
              <a:gd name="connsiteX127" fmla="*/ 2819460 w 4821925"/>
              <a:gd name="connsiteY127" fmla="*/ 1795593 h 1976347"/>
              <a:gd name="connsiteX128" fmla="*/ 2851357 w 4821925"/>
              <a:gd name="connsiteY128" fmla="*/ 1827491 h 1976347"/>
              <a:gd name="connsiteX129" fmla="*/ 2893888 w 4821925"/>
              <a:gd name="connsiteY129" fmla="*/ 1838124 h 1976347"/>
              <a:gd name="connsiteX130" fmla="*/ 2957683 w 4821925"/>
              <a:gd name="connsiteY130" fmla="*/ 1859389 h 1976347"/>
              <a:gd name="connsiteX131" fmla="*/ 2989581 w 4821925"/>
              <a:gd name="connsiteY131" fmla="*/ 1870021 h 1976347"/>
              <a:gd name="connsiteX132" fmla="*/ 3021478 w 4821925"/>
              <a:gd name="connsiteY132" fmla="*/ 1880654 h 1976347"/>
              <a:gd name="connsiteX133" fmla="*/ 3053376 w 4821925"/>
              <a:gd name="connsiteY133" fmla="*/ 1912551 h 1976347"/>
              <a:gd name="connsiteX134" fmla="*/ 3117171 w 4821925"/>
              <a:gd name="connsiteY134" fmla="*/ 1933817 h 1976347"/>
              <a:gd name="connsiteX135" fmla="*/ 3180967 w 4821925"/>
              <a:gd name="connsiteY135" fmla="*/ 1955082 h 1976347"/>
              <a:gd name="connsiteX136" fmla="*/ 3212864 w 4821925"/>
              <a:gd name="connsiteY136" fmla="*/ 1965714 h 1976347"/>
              <a:gd name="connsiteX137" fmla="*/ 3255395 w 4821925"/>
              <a:gd name="connsiteY137" fmla="*/ 1976347 h 1976347"/>
              <a:gd name="connsiteX138" fmla="*/ 3457413 w 4821925"/>
              <a:gd name="connsiteY138" fmla="*/ 1965714 h 1976347"/>
              <a:gd name="connsiteX139" fmla="*/ 3499943 w 4821925"/>
              <a:gd name="connsiteY139" fmla="*/ 1955082 h 1976347"/>
              <a:gd name="connsiteX140" fmla="*/ 3542474 w 4821925"/>
              <a:gd name="connsiteY140" fmla="*/ 1923184 h 1976347"/>
              <a:gd name="connsiteX141" fmla="*/ 3574371 w 4821925"/>
              <a:gd name="connsiteY141" fmla="*/ 1912551 h 1976347"/>
              <a:gd name="connsiteX142" fmla="*/ 3638167 w 4821925"/>
              <a:gd name="connsiteY142" fmla="*/ 1880654 h 1976347"/>
              <a:gd name="connsiteX143" fmla="*/ 3701962 w 4821925"/>
              <a:gd name="connsiteY143" fmla="*/ 1827491 h 1976347"/>
              <a:gd name="connsiteX144" fmla="*/ 3744492 w 4821925"/>
              <a:gd name="connsiteY144" fmla="*/ 1795593 h 1976347"/>
              <a:gd name="connsiteX145" fmla="*/ 3808288 w 4821925"/>
              <a:gd name="connsiteY145" fmla="*/ 1774328 h 1976347"/>
              <a:gd name="connsiteX146" fmla="*/ 3850818 w 4821925"/>
              <a:gd name="connsiteY146" fmla="*/ 1753063 h 1976347"/>
              <a:gd name="connsiteX147" fmla="*/ 3882715 w 4821925"/>
              <a:gd name="connsiteY147" fmla="*/ 1731798 h 1976347"/>
              <a:gd name="connsiteX148" fmla="*/ 3978408 w 4821925"/>
              <a:gd name="connsiteY148" fmla="*/ 1710533 h 1976347"/>
              <a:gd name="connsiteX149" fmla="*/ 4020939 w 4821925"/>
              <a:gd name="connsiteY149" fmla="*/ 1699900 h 1976347"/>
              <a:gd name="connsiteX150" fmla="*/ 4222957 w 4821925"/>
              <a:gd name="connsiteY150" fmla="*/ 1678635 h 1976347"/>
              <a:gd name="connsiteX151" fmla="*/ 4446241 w 4821925"/>
              <a:gd name="connsiteY151" fmla="*/ 1699900 h 1976347"/>
              <a:gd name="connsiteX152" fmla="*/ 4775850 w 4821925"/>
              <a:gd name="connsiteY152" fmla="*/ 1699900 h 1976347"/>
              <a:gd name="connsiteX153" fmla="*/ 4786483 w 4821925"/>
              <a:gd name="connsiteY153" fmla="*/ 1572310 h 1976347"/>
              <a:gd name="connsiteX154" fmla="*/ 4775850 w 4821925"/>
              <a:gd name="connsiteY154" fmla="*/ 1349026 h 1976347"/>
              <a:gd name="connsiteX155" fmla="*/ 4743953 w 4821925"/>
              <a:gd name="connsiteY155" fmla="*/ 1093844 h 1976347"/>
              <a:gd name="connsiteX156" fmla="*/ 4754585 w 4821925"/>
              <a:gd name="connsiteY156" fmla="*/ 838663 h 1976347"/>
              <a:gd name="connsiteX157" fmla="*/ 4765218 w 4821925"/>
              <a:gd name="connsiteY157" fmla="*/ 732338 h 1976347"/>
              <a:gd name="connsiteX158" fmla="*/ 4775850 w 4821925"/>
              <a:gd name="connsiteY158" fmla="*/ 689807 h 1976347"/>
              <a:gd name="connsiteX159" fmla="*/ 4786483 w 4821925"/>
              <a:gd name="connsiteY159" fmla="*/ 583482 h 1976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4821925" h="1976347">
                <a:moveTo>
                  <a:pt x="4786483" y="583482"/>
                </a:moveTo>
                <a:cubicBezTo>
                  <a:pt x="4751041" y="556901"/>
                  <a:pt x="4684766" y="578945"/>
                  <a:pt x="4563199" y="530319"/>
                </a:cubicBezTo>
                <a:cubicBezTo>
                  <a:pt x="4545478" y="523231"/>
                  <a:pt x="4526720" y="518323"/>
                  <a:pt x="4510036" y="509054"/>
                </a:cubicBezTo>
                <a:cubicBezTo>
                  <a:pt x="4494545" y="500448"/>
                  <a:pt x="4482533" y="486548"/>
                  <a:pt x="4467506" y="477156"/>
                </a:cubicBezTo>
                <a:cubicBezTo>
                  <a:pt x="4454065" y="468755"/>
                  <a:pt x="4438417" y="464292"/>
                  <a:pt x="4424976" y="455891"/>
                </a:cubicBezTo>
                <a:cubicBezTo>
                  <a:pt x="4409949" y="446499"/>
                  <a:pt x="4398296" y="431918"/>
                  <a:pt x="4382446" y="423993"/>
                </a:cubicBezTo>
                <a:cubicBezTo>
                  <a:pt x="4362397" y="413968"/>
                  <a:pt x="4339915" y="409816"/>
                  <a:pt x="4318650" y="402728"/>
                </a:cubicBezTo>
                <a:lnTo>
                  <a:pt x="4286753" y="392096"/>
                </a:lnTo>
                <a:cubicBezTo>
                  <a:pt x="4101867" y="453724"/>
                  <a:pt x="4245364" y="412739"/>
                  <a:pt x="3840185" y="423993"/>
                </a:cubicBezTo>
                <a:cubicBezTo>
                  <a:pt x="3829553" y="427537"/>
                  <a:pt x="3819496" y="434626"/>
                  <a:pt x="3808288" y="434626"/>
                </a:cubicBezTo>
                <a:cubicBezTo>
                  <a:pt x="3713261" y="434626"/>
                  <a:pt x="3738920" y="429996"/>
                  <a:pt x="3680697" y="413361"/>
                </a:cubicBezTo>
                <a:cubicBezTo>
                  <a:pt x="3666646" y="409347"/>
                  <a:pt x="3652432" y="405898"/>
                  <a:pt x="3638167" y="402728"/>
                </a:cubicBezTo>
                <a:cubicBezTo>
                  <a:pt x="3620525" y="398808"/>
                  <a:pt x="3602439" y="396851"/>
                  <a:pt x="3585004" y="392096"/>
                </a:cubicBezTo>
                <a:cubicBezTo>
                  <a:pt x="3563378" y="386198"/>
                  <a:pt x="3542473" y="377920"/>
                  <a:pt x="3521208" y="370831"/>
                </a:cubicBezTo>
                <a:cubicBezTo>
                  <a:pt x="3510576" y="367287"/>
                  <a:pt x="3500184" y="362916"/>
                  <a:pt x="3489311" y="360198"/>
                </a:cubicBezTo>
                <a:cubicBezTo>
                  <a:pt x="3435908" y="346847"/>
                  <a:pt x="3460644" y="354186"/>
                  <a:pt x="3414883" y="338933"/>
                </a:cubicBezTo>
                <a:cubicBezTo>
                  <a:pt x="3404250" y="331845"/>
                  <a:pt x="3394415" y="323383"/>
                  <a:pt x="3382985" y="317668"/>
                </a:cubicBezTo>
                <a:cubicBezTo>
                  <a:pt x="3372961" y="312656"/>
                  <a:pt x="3362253" y="308006"/>
                  <a:pt x="3351088" y="307035"/>
                </a:cubicBezTo>
                <a:cubicBezTo>
                  <a:pt x="3280382" y="300887"/>
                  <a:pt x="3209320" y="299947"/>
                  <a:pt x="3138436" y="296403"/>
                </a:cubicBezTo>
                <a:cubicBezTo>
                  <a:pt x="3117171" y="292859"/>
                  <a:pt x="3095781" y="289998"/>
                  <a:pt x="3074641" y="285770"/>
                </a:cubicBezTo>
                <a:cubicBezTo>
                  <a:pt x="3060312" y="282904"/>
                  <a:pt x="3046525" y="277540"/>
                  <a:pt x="3032111" y="275138"/>
                </a:cubicBezTo>
                <a:cubicBezTo>
                  <a:pt x="3003925" y="270440"/>
                  <a:pt x="2975404" y="268049"/>
                  <a:pt x="2947050" y="264505"/>
                </a:cubicBezTo>
                <a:cubicBezTo>
                  <a:pt x="2936418" y="260961"/>
                  <a:pt x="2923078" y="261797"/>
                  <a:pt x="2915153" y="253872"/>
                </a:cubicBezTo>
                <a:cubicBezTo>
                  <a:pt x="2907228" y="245947"/>
                  <a:pt x="2915349" y="224863"/>
                  <a:pt x="2904520" y="221975"/>
                </a:cubicBezTo>
                <a:cubicBezTo>
                  <a:pt x="2856455" y="209158"/>
                  <a:pt x="2805283" y="214886"/>
                  <a:pt x="2755664" y="211342"/>
                </a:cubicBezTo>
                <a:cubicBezTo>
                  <a:pt x="2745032" y="207798"/>
                  <a:pt x="2733791" y="205722"/>
                  <a:pt x="2723767" y="200710"/>
                </a:cubicBezTo>
                <a:cubicBezTo>
                  <a:pt x="2712337" y="194995"/>
                  <a:pt x="2703834" y="183931"/>
                  <a:pt x="2691869" y="179444"/>
                </a:cubicBezTo>
                <a:cubicBezTo>
                  <a:pt x="2674948" y="173099"/>
                  <a:pt x="2656238" y="173195"/>
                  <a:pt x="2638706" y="168812"/>
                </a:cubicBezTo>
                <a:cubicBezTo>
                  <a:pt x="2627833" y="166094"/>
                  <a:pt x="2617441" y="161723"/>
                  <a:pt x="2606808" y="158179"/>
                </a:cubicBezTo>
                <a:cubicBezTo>
                  <a:pt x="2585543" y="136914"/>
                  <a:pt x="2559694" y="119407"/>
                  <a:pt x="2543013" y="94384"/>
                </a:cubicBezTo>
                <a:cubicBezTo>
                  <a:pt x="2535925" y="83751"/>
                  <a:pt x="2532381" y="69574"/>
                  <a:pt x="2521748" y="62486"/>
                </a:cubicBezTo>
                <a:cubicBezTo>
                  <a:pt x="2509589" y="54380"/>
                  <a:pt x="2493269" y="55868"/>
                  <a:pt x="2479218" y="51854"/>
                </a:cubicBezTo>
                <a:cubicBezTo>
                  <a:pt x="2468441" y="48775"/>
                  <a:pt x="2457345" y="46233"/>
                  <a:pt x="2447320" y="41221"/>
                </a:cubicBezTo>
                <a:cubicBezTo>
                  <a:pt x="2364879" y="0"/>
                  <a:pt x="2463695" y="36046"/>
                  <a:pt x="2383525" y="9324"/>
                </a:cubicBezTo>
                <a:cubicBezTo>
                  <a:pt x="2354426" y="28723"/>
                  <a:pt x="2345284" y="28910"/>
                  <a:pt x="2330362" y="62486"/>
                </a:cubicBezTo>
                <a:cubicBezTo>
                  <a:pt x="2321258" y="82970"/>
                  <a:pt x="2321531" y="107631"/>
                  <a:pt x="2309097" y="126282"/>
                </a:cubicBezTo>
                <a:cubicBezTo>
                  <a:pt x="2302009" y="136914"/>
                  <a:pt x="2293547" y="146750"/>
                  <a:pt x="2287832" y="158179"/>
                </a:cubicBezTo>
                <a:cubicBezTo>
                  <a:pt x="2282820" y="168204"/>
                  <a:pt x="2284201" y="181325"/>
                  <a:pt x="2277199" y="190077"/>
                </a:cubicBezTo>
                <a:cubicBezTo>
                  <a:pt x="2269216" y="200056"/>
                  <a:pt x="2255934" y="204254"/>
                  <a:pt x="2245301" y="211342"/>
                </a:cubicBezTo>
                <a:cubicBezTo>
                  <a:pt x="2230742" y="255019"/>
                  <a:pt x="2230343" y="274867"/>
                  <a:pt x="2202771" y="307035"/>
                </a:cubicBezTo>
                <a:cubicBezTo>
                  <a:pt x="2189723" y="322257"/>
                  <a:pt x="2176923" y="338444"/>
                  <a:pt x="2160241" y="349565"/>
                </a:cubicBezTo>
                <a:cubicBezTo>
                  <a:pt x="2147523" y="358044"/>
                  <a:pt x="2095325" y="374748"/>
                  <a:pt x="2075181" y="381463"/>
                </a:cubicBezTo>
                <a:cubicBezTo>
                  <a:pt x="2055402" y="401241"/>
                  <a:pt x="2048842" y="410581"/>
                  <a:pt x="2022018" y="423993"/>
                </a:cubicBezTo>
                <a:cubicBezTo>
                  <a:pt x="2011993" y="429005"/>
                  <a:pt x="2000145" y="429614"/>
                  <a:pt x="1990120" y="434626"/>
                </a:cubicBezTo>
                <a:cubicBezTo>
                  <a:pt x="1978690" y="440341"/>
                  <a:pt x="1969652" y="450176"/>
                  <a:pt x="1958222" y="455891"/>
                </a:cubicBezTo>
                <a:cubicBezTo>
                  <a:pt x="1948198" y="460903"/>
                  <a:pt x="1936349" y="461512"/>
                  <a:pt x="1926325" y="466524"/>
                </a:cubicBezTo>
                <a:cubicBezTo>
                  <a:pt x="1914895" y="472239"/>
                  <a:pt x="1906104" y="482599"/>
                  <a:pt x="1894427" y="487789"/>
                </a:cubicBezTo>
                <a:cubicBezTo>
                  <a:pt x="1873944" y="496893"/>
                  <a:pt x="1830632" y="509054"/>
                  <a:pt x="1830632" y="509054"/>
                </a:cubicBezTo>
                <a:cubicBezTo>
                  <a:pt x="1765183" y="607226"/>
                  <a:pt x="1848703" y="486465"/>
                  <a:pt x="1788101" y="562217"/>
                </a:cubicBezTo>
                <a:cubicBezTo>
                  <a:pt x="1754648" y="604033"/>
                  <a:pt x="1780399" y="588129"/>
                  <a:pt x="1734939" y="626012"/>
                </a:cubicBezTo>
                <a:cubicBezTo>
                  <a:pt x="1689234" y="664100"/>
                  <a:pt x="1719094" y="633934"/>
                  <a:pt x="1671143" y="657910"/>
                </a:cubicBezTo>
                <a:cubicBezTo>
                  <a:pt x="1597719" y="694623"/>
                  <a:pt x="1685228" y="667680"/>
                  <a:pt x="1596715" y="689807"/>
                </a:cubicBezTo>
                <a:cubicBezTo>
                  <a:pt x="1582538" y="696895"/>
                  <a:pt x="1568753" y="704828"/>
                  <a:pt x="1554185" y="711072"/>
                </a:cubicBezTo>
                <a:cubicBezTo>
                  <a:pt x="1532827" y="720226"/>
                  <a:pt x="1501343" y="726941"/>
                  <a:pt x="1479757" y="732338"/>
                </a:cubicBezTo>
                <a:cubicBezTo>
                  <a:pt x="1420865" y="771600"/>
                  <a:pt x="1475745" y="741315"/>
                  <a:pt x="1384064" y="764235"/>
                </a:cubicBezTo>
                <a:cubicBezTo>
                  <a:pt x="1362318" y="769671"/>
                  <a:pt x="1320269" y="785500"/>
                  <a:pt x="1320269" y="785500"/>
                </a:cubicBezTo>
                <a:cubicBezTo>
                  <a:pt x="1224576" y="781956"/>
                  <a:pt x="1128109" y="787524"/>
                  <a:pt x="1033190" y="774868"/>
                </a:cubicBezTo>
                <a:cubicBezTo>
                  <a:pt x="1018285" y="772881"/>
                  <a:pt x="1012844" y="752596"/>
                  <a:pt x="1001292" y="742970"/>
                </a:cubicBezTo>
                <a:cubicBezTo>
                  <a:pt x="991475" y="734789"/>
                  <a:pt x="979373" y="729688"/>
                  <a:pt x="969395" y="721705"/>
                </a:cubicBezTo>
                <a:cubicBezTo>
                  <a:pt x="961567" y="715443"/>
                  <a:pt x="956470" y="706001"/>
                  <a:pt x="948129" y="700440"/>
                </a:cubicBezTo>
                <a:cubicBezTo>
                  <a:pt x="934941" y="691648"/>
                  <a:pt x="919361" y="687039"/>
                  <a:pt x="905599" y="679175"/>
                </a:cubicBezTo>
                <a:cubicBezTo>
                  <a:pt x="894504" y="672835"/>
                  <a:pt x="885131" y="663625"/>
                  <a:pt x="873701" y="657910"/>
                </a:cubicBezTo>
                <a:cubicBezTo>
                  <a:pt x="863677" y="652898"/>
                  <a:pt x="852580" y="650356"/>
                  <a:pt x="841804" y="647277"/>
                </a:cubicBezTo>
                <a:cubicBezTo>
                  <a:pt x="787164" y="631665"/>
                  <a:pt x="783249" y="634641"/>
                  <a:pt x="714213" y="626012"/>
                </a:cubicBezTo>
                <a:cubicBezTo>
                  <a:pt x="703580" y="618924"/>
                  <a:pt x="693745" y="610462"/>
                  <a:pt x="682315" y="604747"/>
                </a:cubicBezTo>
                <a:cubicBezTo>
                  <a:pt x="672291" y="599735"/>
                  <a:pt x="659384" y="600839"/>
                  <a:pt x="650418" y="594114"/>
                </a:cubicBezTo>
                <a:cubicBezTo>
                  <a:pt x="630369" y="579077"/>
                  <a:pt x="614976" y="558672"/>
                  <a:pt x="597255" y="540951"/>
                </a:cubicBezTo>
                <a:cubicBezTo>
                  <a:pt x="583078" y="526774"/>
                  <a:pt x="563691" y="516353"/>
                  <a:pt x="554725" y="498421"/>
                </a:cubicBezTo>
                <a:cubicBezTo>
                  <a:pt x="540174" y="469319"/>
                  <a:pt x="532232" y="449038"/>
                  <a:pt x="512195" y="423993"/>
                </a:cubicBezTo>
                <a:cubicBezTo>
                  <a:pt x="505933" y="416165"/>
                  <a:pt x="496944" y="410748"/>
                  <a:pt x="490929" y="402728"/>
                </a:cubicBezTo>
                <a:cubicBezTo>
                  <a:pt x="475594" y="382282"/>
                  <a:pt x="463734" y="359379"/>
                  <a:pt x="448399" y="338933"/>
                </a:cubicBezTo>
                <a:lnTo>
                  <a:pt x="416501" y="296403"/>
                </a:lnTo>
                <a:cubicBezTo>
                  <a:pt x="389781" y="216237"/>
                  <a:pt x="425822" y="315042"/>
                  <a:pt x="384604" y="232607"/>
                </a:cubicBezTo>
                <a:cubicBezTo>
                  <a:pt x="379592" y="222583"/>
                  <a:pt x="380696" y="209676"/>
                  <a:pt x="373971" y="200710"/>
                </a:cubicBezTo>
                <a:cubicBezTo>
                  <a:pt x="364892" y="188606"/>
                  <a:pt x="314575" y="135906"/>
                  <a:pt x="288911" y="126282"/>
                </a:cubicBezTo>
                <a:cubicBezTo>
                  <a:pt x="271990" y="119936"/>
                  <a:pt x="253469" y="119193"/>
                  <a:pt x="235748" y="115649"/>
                </a:cubicBezTo>
                <a:cubicBezTo>
                  <a:pt x="164864" y="119193"/>
                  <a:pt x="88507" y="98741"/>
                  <a:pt x="23097" y="126282"/>
                </a:cubicBezTo>
                <a:cubicBezTo>
                  <a:pt x="0" y="136007"/>
                  <a:pt x="28814" y="176135"/>
                  <a:pt x="33729" y="200710"/>
                </a:cubicBezTo>
                <a:cubicBezTo>
                  <a:pt x="35927" y="211700"/>
                  <a:pt x="38145" y="223282"/>
                  <a:pt x="44362" y="232607"/>
                </a:cubicBezTo>
                <a:cubicBezTo>
                  <a:pt x="67660" y="267554"/>
                  <a:pt x="78735" y="261252"/>
                  <a:pt x="108157" y="285770"/>
                </a:cubicBezTo>
                <a:cubicBezTo>
                  <a:pt x="153618" y="323655"/>
                  <a:pt x="127867" y="307748"/>
                  <a:pt x="161320" y="349565"/>
                </a:cubicBezTo>
                <a:cubicBezTo>
                  <a:pt x="178637" y="371212"/>
                  <a:pt x="190795" y="376304"/>
                  <a:pt x="214483" y="392096"/>
                </a:cubicBezTo>
                <a:cubicBezTo>
                  <a:pt x="221571" y="406273"/>
                  <a:pt x="229861" y="419910"/>
                  <a:pt x="235748" y="434626"/>
                </a:cubicBezTo>
                <a:cubicBezTo>
                  <a:pt x="244073" y="455438"/>
                  <a:pt x="246989" y="478372"/>
                  <a:pt x="257013" y="498421"/>
                </a:cubicBezTo>
                <a:cubicBezTo>
                  <a:pt x="264101" y="512598"/>
                  <a:pt x="272392" y="526235"/>
                  <a:pt x="278278" y="540951"/>
                </a:cubicBezTo>
                <a:cubicBezTo>
                  <a:pt x="286603" y="561763"/>
                  <a:pt x="289518" y="584698"/>
                  <a:pt x="299543" y="604747"/>
                </a:cubicBezTo>
                <a:cubicBezTo>
                  <a:pt x="306631" y="618924"/>
                  <a:pt x="314564" y="632709"/>
                  <a:pt x="320808" y="647277"/>
                </a:cubicBezTo>
                <a:cubicBezTo>
                  <a:pt x="325223" y="657579"/>
                  <a:pt x="328362" y="668398"/>
                  <a:pt x="331441" y="679175"/>
                </a:cubicBezTo>
                <a:cubicBezTo>
                  <a:pt x="335456" y="693226"/>
                  <a:pt x="336318" y="708274"/>
                  <a:pt x="342074" y="721705"/>
                </a:cubicBezTo>
                <a:cubicBezTo>
                  <a:pt x="347108" y="733451"/>
                  <a:pt x="356251" y="742970"/>
                  <a:pt x="363339" y="753603"/>
                </a:cubicBezTo>
                <a:cubicBezTo>
                  <a:pt x="366883" y="774868"/>
                  <a:pt x="367154" y="796946"/>
                  <a:pt x="373971" y="817398"/>
                </a:cubicBezTo>
                <a:cubicBezTo>
                  <a:pt x="378012" y="829521"/>
                  <a:pt x="391564" y="837056"/>
                  <a:pt x="395236" y="849296"/>
                </a:cubicBezTo>
                <a:cubicBezTo>
                  <a:pt x="402437" y="873300"/>
                  <a:pt x="397304" y="900172"/>
                  <a:pt x="405869" y="923724"/>
                </a:cubicBezTo>
                <a:cubicBezTo>
                  <a:pt x="411925" y="940378"/>
                  <a:pt x="427605" y="951736"/>
                  <a:pt x="437767" y="966254"/>
                </a:cubicBezTo>
                <a:cubicBezTo>
                  <a:pt x="452423" y="987191"/>
                  <a:pt x="464962" y="1009603"/>
                  <a:pt x="480297" y="1030049"/>
                </a:cubicBezTo>
                <a:cubicBezTo>
                  <a:pt x="490930" y="1044226"/>
                  <a:pt x="501895" y="1058159"/>
                  <a:pt x="512195" y="1072579"/>
                </a:cubicBezTo>
                <a:cubicBezTo>
                  <a:pt x="519623" y="1082978"/>
                  <a:pt x="524424" y="1095441"/>
                  <a:pt x="533460" y="1104477"/>
                </a:cubicBezTo>
                <a:cubicBezTo>
                  <a:pt x="546651" y="1117668"/>
                  <a:pt x="589774" y="1145564"/>
                  <a:pt x="607888" y="1157640"/>
                </a:cubicBezTo>
                <a:cubicBezTo>
                  <a:pt x="614976" y="1168273"/>
                  <a:pt x="618317" y="1182765"/>
                  <a:pt x="629153" y="1189538"/>
                </a:cubicBezTo>
                <a:cubicBezTo>
                  <a:pt x="648161" y="1201418"/>
                  <a:pt x="670549" y="1209942"/>
                  <a:pt x="692948" y="1210803"/>
                </a:cubicBezTo>
                <a:lnTo>
                  <a:pt x="969395" y="1221435"/>
                </a:lnTo>
                <a:cubicBezTo>
                  <a:pt x="990406" y="1228439"/>
                  <a:pt x="1018201" y="1234597"/>
                  <a:pt x="1033190" y="1253333"/>
                </a:cubicBezTo>
                <a:cubicBezTo>
                  <a:pt x="1040191" y="1262085"/>
                  <a:pt x="1038056" y="1275620"/>
                  <a:pt x="1043822" y="1285231"/>
                </a:cubicBezTo>
                <a:cubicBezTo>
                  <a:pt x="1048980" y="1293827"/>
                  <a:pt x="1058826" y="1298668"/>
                  <a:pt x="1065088" y="1306496"/>
                </a:cubicBezTo>
                <a:cubicBezTo>
                  <a:pt x="1073071" y="1316474"/>
                  <a:pt x="1079265" y="1327761"/>
                  <a:pt x="1086353" y="1338393"/>
                </a:cubicBezTo>
                <a:cubicBezTo>
                  <a:pt x="1125123" y="1454710"/>
                  <a:pt x="1063293" y="1278535"/>
                  <a:pt x="1118250" y="1402189"/>
                </a:cubicBezTo>
                <a:cubicBezTo>
                  <a:pt x="1127354" y="1422672"/>
                  <a:pt x="1123665" y="1450134"/>
                  <a:pt x="1139515" y="1465984"/>
                </a:cubicBezTo>
                <a:cubicBezTo>
                  <a:pt x="1150148" y="1476617"/>
                  <a:pt x="1161627" y="1486465"/>
                  <a:pt x="1171413" y="1497882"/>
                </a:cubicBezTo>
                <a:cubicBezTo>
                  <a:pt x="1182946" y="1511337"/>
                  <a:pt x="1190780" y="1527881"/>
                  <a:pt x="1203311" y="1540412"/>
                </a:cubicBezTo>
                <a:cubicBezTo>
                  <a:pt x="1212347" y="1549448"/>
                  <a:pt x="1225230" y="1553694"/>
                  <a:pt x="1235208" y="1561677"/>
                </a:cubicBezTo>
                <a:cubicBezTo>
                  <a:pt x="1310960" y="1622278"/>
                  <a:pt x="1190197" y="1538757"/>
                  <a:pt x="1288371" y="1604207"/>
                </a:cubicBezTo>
                <a:cubicBezTo>
                  <a:pt x="1401785" y="1600663"/>
                  <a:pt x="1515318" y="1599869"/>
                  <a:pt x="1628613" y="1593575"/>
                </a:cubicBezTo>
                <a:cubicBezTo>
                  <a:pt x="1643204" y="1592764"/>
                  <a:pt x="1656530" y="1582942"/>
                  <a:pt x="1671143" y="1582942"/>
                </a:cubicBezTo>
                <a:cubicBezTo>
                  <a:pt x="1682351" y="1582942"/>
                  <a:pt x="1692264" y="1590496"/>
                  <a:pt x="1703041" y="1593575"/>
                </a:cubicBezTo>
                <a:cubicBezTo>
                  <a:pt x="1717092" y="1597589"/>
                  <a:pt x="1731194" y="1601593"/>
                  <a:pt x="1745571" y="1604207"/>
                </a:cubicBezTo>
                <a:cubicBezTo>
                  <a:pt x="1770228" y="1608690"/>
                  <a:pt x="1795279" y="1610720"/>
                  <a:pt x="1819999" y="1614840"/>
                </a:cubicBezTo>
                <a:cubicBezTo>
                  <a:pt x="1837825" y="1617811"/>
                  <a:pt x="1855365" y="1622331"/>
                  <a:pt x="1873162" y="1625472"/>
                </a:cubicBezTo>
                <a:cubicBezTo>
                  <a:pt x="2020469" y="1651468"/>
                  <a:pt x="1957597" y="1632353"/>
                  <a:pt x="2032650" y="1657370"/>
                </a:cubicBezTo>
                <a:cubicBezTo>
                  <a:pt x="2043283" y="1664458"/>
                  <a:pt x="2051833" y="1677363"/>
                  <a:pt x="2064548" y="1678635"/>
                </a:cubicBezTo>
                <a:cubicBezTo>
                  <a:pt x="2089485" y="1681129"/>
                  <a:pt x="2113915" y="1668003"/>
                  <a:pt x="2138976" y="1668003"/>
                </a:cubicBezTo>
                <a:cubicBezTo>
                  <a:pt x="2206409" y="1668003"/>
                  <a:pt x="2273655" y="1675091"/>
                  <a:pt x="2340995" y="1678635"/>
                </a:cubicBezTo>
                <a:cubicBezTo>
                  <a:pt x="2355172" y="1682179"/>
                  <a:pt x="2369474" y="1685253"/>
                  <a:pt x="2383525" y="1689268"/>
                </a:cubicBezTo>
                <a:cubicBezTo>
                  <a:pt x="2430806" y="1702777"/>
                  <a:pt x="2402567" y="1699456"/>
                  <a:pt x="2457953" y="1710533"/>
                </a:cubicBezTo>
                <a:cubicBezTo>
                  <a:pt x="2479093" y="1714761"/>
                  <a:pt x="2500608" y="1716937"/>
                  <a:pt x="2521748" y="1721165"/>
                </a:cubicBezTo>
                <a:cubicBezTo>
                  <a:pt x="2536077" y="1724031"/>
                  <a:pt x="2550013" y="1728628"/>
                  <a:pt x="2564278" y="1731798"/>
                </a:cubicBezTo>
                <a:cubicBezTo>
                  <a:pt x="2685809" y="1758806"/>
                  <a:pt x="2556213" y="1727125"/>
                  <a:pt x="2659971" y="1753063"/>
                </a:cubicBezTo>
                <a:cubicBezTo>
                  <a:pt x="2670604" y="1760151"/>
                  <a:pt x="2680439" y="1768613"/>
                  <a:pt x="2691869" y="1774328"/>
                </a:cubicBezTo>
                <a:cubicBezTo>
                  <a:pt x="2727497" y="1792142"/>
                  <a:pt x="2789133" y="1792224"/>
                  <a:pt x="2819460" y="1795593"/>
                </a:cubicBezTo>
                <a:cubicBezTo>
                  <a:pt x="2830092" y="1806226"/>
                  <a:pt x="2838302" y="1820031"/>
                  <a:pt x="2851357" y="1827491"/>
                </a:cubicBezTo>
                <a:cubicBezTo>
                  <a:pt x="2864045" y="1834741"/>
                  <a:pt x="2879891" y="1833925"/>
                  <a:pt x="2893888" y="1838124"/>
                </a:cubicBezTo>
                <a:cubicBezTo>
                  <a:pt x="2915358" y="1844565"/>
                  <a:pt x="2936418" y="1852301"/>
                  <a:pt x="2957683" y="1859389"/>
                </a:cubicBezTo>
                <a:lnTo>
                  <a:pt x="2989581" y="1870021"/>
                </a:lnTo>
                <a:lnTo>
                  <a:pt x="3021478" y="1880654"/>
                </a:lnTo>
                <a:cubicBezTo>
                  <a:pt x="3032111" y="1891286"/>
                  <a:pt x="3040232" y="1905249"/>
                  <a:pt x="3053376" y="1912551"/>
                </a:cubicBezTo>
                <a:cubicBezTo>
                  <a:pt x="3072971" y="1923437"/>
                  <a:pt x="3095906" y="1926729"/>
                  <a:pt x="3117171" y="1933817"/>
                </a:cubicBezTo>
                <a:lnTo>
                  <a:pt x="3180967" y="1955082"/>
                </a:lnTo>
                <a:cubicBezTo>
                  <a:pt x="3191599" y="1958626"/>
                  <a:pt x="3201991" y="1962996"/>
                  <a:pt x="3212864" y="1965714"/>
                </a:cubicBezTo>
                <a:lnTo>
                  <a:pt x="3255395" y="1976347"/>
                </a:lnTo>
                <a:cubicBezTo>
                  <a:pt x="3322734" y="1972803"/>
                  <a:pt x="3390234" y="1971556"/>
                  <a:pt x="3457413" y="1965714"/>
                </a:cubicBezTo>
                <a:cubicBezTo>
                  <a:pt x="3471971" y="1964448"/>
                  <a:pt x="3486873" y="1961617"/>
                  <a:pt x="3499943" y="1955082"/>
                </a:cubicBezTo>
                <a:cubicBezTo>
                  <a:pt x="3515793" y="1947157"/>
                  <a:pt x="3527088" y="1931976"/>
                  <a:pt x="3542474" y="1923184"/>
                </a:cubicBezTo>
                <a:cubicBezTo>
                  <a:pt x="3552205" y="1917623"/>
                  <a:pt x="3564347" y="1917563"/>
                  <a:pt x="3574371" y="1912551"/>
                </a:cubicBezTo>
                <a:cubicBezTo>
                  <a:pt x="3656806" y="1871333"/>
                  <a:pt x="3558001" y="1907374"/>
                  <a:pt x="3638167" y="1880654"/>
                </a:cubicBezTo>
                <a:cubicBezTo>
                  <a:pt x="3687810" y="1831009"/>
                  <a:pt x="3650150" y="1864500"/>
                  <a:pt x="3701962" y="1827491"/>
                </a:cubicBezTo>
                <a:cubicBezTo>
                  <a:pt x="3716382" y="1817191"/>
                  <a:pt x="3728642" y="1803518"/>
                  <a:pt x="3744492" y="1795593"/>
                </a:cubicBezTo>
                <a:cubicBezTo>
                  <a:pt x="3764541" y="1785568"/>
                  <a:pt x="3788239" y="1784353"/>
                  <a:pt x="3808288" y="1774328"/>
                </a:cubicBezTo>
                <a:cubicBezTo>
                  <a:pt x="3822465" y="1767240"/>
                  <a:pt x="3837056" y="1760927"/>
                  <a:pt x="3850818" y="1753063"/>
                </a:cubicBezTo>
                <a:cubicBezTo>
                  <a:pt x="3861913" y="1746723"/>
                  <a:pt x="3870970" y="1736832"/>
                  <a:pt x="3882715" y="1731798"/>
                </a:cubicBezTo>
                <a:cubicBezTo>
                  <a:pt x="3896681" y="1725812"/>
                  <a:pt x="3967922" y="1712863"/>
                  <a:pt x="3978408" y="1710533"/>
                </a:cubicBezTo>
                <a:cubicBezTo>
                  <a:pt x="3992673" y="1707363"/>
                  <a:pt x="4006524" y="1702302"/>
                  <a:pt x="4020939" y="1699900"/>
                </a:cubicBezTo>
                <a:cubicBezTo>
                  <a:pt x="4076684" y="1690609"/>
                  <a:pt x="4170922" y="1683366"/>
                  <a:pt x="4222957" y="1678635"/>
                </a:cubicBezTo>
                <a:cubicBezTo>
                  <a:pt x="4299250" y="1688172"/>
                  <a:pt x="4367862" y="1698119"/>
                  <a:pt x="4446241" y="1699900"/>
                </a:cubicBezTo>
                <a:cubicBezTo>
                  <a:pt x="4556082" y="1702396"/>
                  <a:pt x="4665980" y="1699900"/>
                  <a:pt x="4775850" y="1699900"/>
                </a:cubicBezTo>
                <a:cubicBezTo>
                  <a:pt x="4816661" y="1638684"/>
                  <a:pt x="4794147" y="1687272"/>
                  <a:pt x="4786483" y="1572310"/>
                </a:cubicBezTo>
                <a:cubicBezTo>
                  <a:pt x="4781527" y="1497963"/>
                  <a:pt x="4781159" y="1423349"/>
                  <a:pt x="4775850" y="1349026"/>
                </a:cubicBezTo>
                <a:cubicBezTo>
                  <a:pt x="4760626" y="1135898"/>
                  <a:pt x="4777161" y="1193476"/>
                  <a:pt x="4743953" y="1093844"/>
                </a:cubicBezTo>
                <a:cubicBezTo>
                  <a:pt x="4747497" y="1008784"/>
                  <a:pt x="4749586" y="923650"/>
                  <a:pt x="4754585" y="838663"/>
                </a:cubicBezTo>
                <a:cubicBezTo>
                  <a:pt x="4756677" y="803106"/>
                  <a:pt x="4760181" y="767598"/>
                  <a:pt x="4765218" y="732338"/>
                </a:cubicBezTo>
                <a:cubicBezTo>
                  <a:pt x="4767285" y="717872"/>
                  <a:pt x="4774396" y="704348"/>
                  <a:pt x="4775850" y="689807"/>
                </a:cubicBezTo>
                <a:cubicBezTo>
                  <a:pt x="4777966" y="668648"/>
                  <a:pt x="4821925" y="610063"/>
                  <a:pt x="4786483" y="583482"/>
                </a:cubicBezTo>
                <a:close/>
              </a:path>
            </a:pathLst>
          </a:custGeom>
          <a:solidFill>
            <a:schemeClr val="tx1">
              <a:alpha val="7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0" name="Oval 9"/>
          <p:cNvSpPr/>
          <p:nvPr/>
        </p:nvSpPr>
        <p:spPr>
          <a:xfrm>
            <a:off x="6357938" y="2000250"/>
            <a:ext cx="285750" cy="28575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8" name="Oval 27"/>
          <p:cNvSpPr/>
          <p:nvPr/>
        </p:nvSpPr>
        <p:spPr>
          <a:xfrm>
            <a:off x="2857500" y="4143375"/>
            <a:ext cx="285750" cy="28575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C000"/>
              </a:solidFill>
            </a:endParaRPr>
          </a:p>
        </p:txBody>
      </p:sp>
      <p:sp>
        <p:nvSpPr>
          <p:cNvPr id="29" name="Oval 28"/>
          <p:cNvSpPr/>
          <p:nvPr/>
        </p:nvSpPr>
        <p:spPr>
          <a:xfrm>
            <a:off x="6143625" y="2000250"/>
            <a:ext cx="285750"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1" name="Oval 30"/>
          <p:cNvSpPr/>
          <p:nvPr/>
        </p:nvSpPr>
        <p:spPr>
          <a:xfrm>
            <a:off x="7000875" y="785813"/>
            <a:ext cx="285750"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2" name="Oval 31"/>
          <p:cNvSpPr/>
          <p:nvPr/>
        </p:nvSpPr>
        <p:spPr>
          <a:xfrm>
            <a:off x="7072313" y="1000125"/>
            <a:ext cx="285750" cy="28575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descr="genderCopyright_Daitozen-GettyImages.jpg"/>
          <p:cNvPicPr>
            <a:picLocks noChangeAspect="1"/>
          </p:cNvPicPr>
          <p:nvPr/>
        </p:nvPicPr>
        <p:blipFill>
          <a:blip r:embed="rId3">
            <a:lum bright="34000" contrast="-56000"/>
          </a:blip>
          <a:stretch>
            <a:fillRect/>
          </a:stretch>
        </p:blipFill>
        <p:spPr>
          <a:xfrm>
            <a:off x="-71438" y="0"/>
            <a:ext cx="9215438" cy="6858000"/>
          </a:xfrm>
          <a:prstGeom prst="rect">
            <a:avLst/>
          </a:prstGeom>
          <a:effectLst>
            <a:outerShdw blurRad="50800" dist="50800" dir="5400000" algn="ctr" rotWithShape="0">
              <a:srgbClr val="000000">
                <a:alpha val="11000"/>
              </a:srgbClr>
            </a:outerShdw>
          </a:effectLst>
        </p:spPr>
      </p:pic>
      <p:pic>
        <p:nvPicPr>
          <p:cNvPr id="27653" name="Picture 4" descr="asia"/>
          <p:cNvPicPr>
            <a:picLocks noGrp="1" noChangeAspect="1" noChangeArrowheads="1"/>
          </p:cNvPicPr>
          <p:nvPr>
            <p:ph sz="quarter" idx="2"/>
          </p:nvPr>
        </p:nvPicPr>
        <p:blipFill>
          <a:blip r:embed="rId4">
            <a:duotone>
              <a:schemeClr val="bg2">
                <a:shade val="45000"/>
                <a:satMod val="135000"/>
              </a:schemeClr>
              <a:prstClr val="white"/>
            </a:duotone>
          </a:blip>
          <a:srcRect/>
          <a:stretch>
            <a:fillRect/>
          </a:stretch>
        </p:blipFill>
        <p:spPr>
          <a:xfrm>
            <a:off x="4787900" y="500042"/>
            <a:ext cx="4356100" cy="3405188"/>
          </a:xfrm>
        </p:spPr>
      </p:pic>
      <p:sp>
        <p:nvSpPr>
          <p:cNvPr id="44036" name="Rectangle 3"/>
          <p:cNvSpPr>
            <a:spLocks noGrp="1" noChangeArrowheads="1"/>
          </p:cNvSpPr>
          <p:nvPr>
            <p:ph type="body" sz="half" idx="1"/>
          </p:nvPr>
        </p:nvSpPr>
        <p:spPr>
          <a:xfrm>
            <a:off x="214313" y="1546225"/>
            <a:ext cx="8569325" cy="5311775"/>
          </a:xfrm>
        </p:spPr>
        <p:txBody>
          <a:bodyPr rtlCol="0">
            <a:normAutofit fontScale="55000" lnSpcReduction="20000"/>
          </a:bodyPr>
          <a:lstStyle/>
          <a:p>
            <a:pPr eaLnBrk="1" fontAlgn="auto" hangingPunct="1">
              <a:lnSpc>
                <a:spcPct val="80000"/>
              </a:lnSpc>
              <a:spcAft>
                <a:spcPts val="0"/>
              </a:spcAft>
              <a:buFont typeface="Wingdings" pitchFamily="2" charset="2"/>
              <a:buNone/>
              <a:defRPr/>
            </a:pPr>
            <a:r>
              <a:rPr lang="en-US" altLang="zh-TW" sz="3900" b="1" dirty="0" smtClean="0"/>
              <a:t>Japan,</a:t>
            </a:r>
          </a:p>
          <a:p>
            <a:pPr eaLnBrk="1" fontAlgn="auto" hangingPunct="1">
              <a:lnSpc>
                <a:spcPct val="80000"/>
              </a:lnSpc>
              <a:spcAft>
                <a:spcPts val="0"/>
              </a:spcAft>
              <a:buFont typeface="Wingdings" pitchFamily="2" charset="2"/>
              <a:buNone/>
              <a:defRPr/>
            </a:pPr>
            <a:endParaRPr lang="en-US" altLang="zh-TW" sz="3900" b="1" dirty="0" smtClean="0"/>
          </a:p>
          <a:p>
            <a:pPr eaLnBrk="1" fontAlgn="auto" hangingPunct="1">
              <a:lnSpc>
                <a:spcPct val="80000"/>
              </a:lnSpc>
              <a:spcAft>
                <a:spcPts val="0"/>
              </a:spcAft>
              <a:buFont typeface="Wingdings" pitchFamily="2" charset="2"/>
              <a:buNone/>
              <a:defRPr/>
            </a:pPr>
            <a:r>
              <a:rPr lang="en-US" altLang="zh-TW" sz="3900" b="1" dirty="0" smtClean="0"/>
              <a:t>China, Korea, </a:t>
            </a:r>
          </a:p>
          <a:p>
            <a:pPr eaLnBrk="1" fontAlgn="auto" hangingPunct="1">
              <a:lnSpc>
                <a:spcPct val="80000"/>
              </a:lnSpc>
              <a:spcAft>
                <a:spcPts val="0"/>
              </a:spcAft>
              <a:buFontTx/>
              <a:buNone/>
              <a:defRPr/>
            </a:pPr>
            <a:endParaRPr lang="en-US" altLang="zh-TW" sz="3900" b="1" dirty="0" smtClean="0"/>
          </a:p>
          <a:p>
            <a:pPr eaLnBrk="1" fontAlgn="auto" hangingPunct="1">
              <a:lnSpc>
                <a:spcPct val="80000"/>
              </a:lnSpc>
              <a:spcAft>
                <a:spcPts val="0"/>
              </a:spcAft>
              <a:buFontTx/>
              <a:buNone/>
              <a:defRPr/>
            </a:pPr>
            <a:r>
              <a:rPr lang="en-US" altLang="zh-TW" sz="3900" b="1" dirty="0" smtClean="0"/>
              <a:t>Myanmar, Laos, Thailand, </a:t>
            </a:r>
          </a:p>
          <a:p>
            <a:pPr eaLnBrk="1" fontAlgn="auto" hangingPunct="1">
              <a:lnSpc>
                <a:spcPct val="80000"/>
              </a:lnSpc>
              <a:spcAft>
                <a:spcPts val="0"/>
              </a:spcAft>
              <a:buFont typeface="Wingdings" pitchFamily="2" charset="2"/>
              <a:buNone/>
              <a:defRPr/>
            </a:pPr>
            <a:endParaRPr lang="en-US" altLang="zh-TW" sz="3900" b="1" dirty="0" smtClean="0"/>
          </a:p>
          <a:p>
            <a:pPr eaLnBrk="1" fontAlgn="auto" hangingPunct="1">
              <a:lnSpc>
                <a:spcPct val="80000"/>
              </a:lnSpc>
              <a:spcAft>
                <a:spcPts val="0"/>
              </a:spcAft>
              <a:buFont typeface="Wingdings" pitchFamily="2" charset="2"/>
              <a:buNone/>
              <a:defRPr/>
            </a:pPr>
            <a:r>
              <a:rPr lang="en-US" altLang="zh-TW" sz="3900" b="1" dirty="0" smtClean="0"/>
              <a:t>Indonesia, Oman, Pakistan, Bangladesh, </a:t>
            </a:r>
          </a:p>
          <a:p>
            <a:pPr eaLnBrk="1" fontAlgn="auto" hangingPunct="1">
              <a:lnSpc>
                <a:spcPct val="80000"/>
              </a:lnSpc>
              <a:spcAft>
                <a:spcPts val="0"/>
              </a:spcAft>
              <a:buFont typeface="Wingdings" pitchFamily="2" charset="2"/>
              <a:buNone/>
              <a:defRPr/>
            </a:pPr>
            <a:r>
              <a:rPr lang="en-US" altLang="zh-TW" sz="3900" b="1" dirty="0" smtClean="0"/>
              <a:t>Afghanistan </a:t>
            </a:r>
          </a:p>
          <a:p>
            <a:pPr eaLnBrk="1" fontAlgn="auto" hangingPunct="1">
              <a:lnSpc>
                <a:spcPct val="80000"/>
              </a:lnSpc>
              <a:spcAft>
                <a:spcPts val="0"/>
              </a:spcAft>
              <a:buFont typeface="Wingdings" pitchFamily="2" charset="2"/>
              <a:buNone/>
              <a:defRPr/>
            </a:pPr>
            <a:endParaRPr lang="en-US" altLang="zh-TW" sz="3900" b="1" dirty="0" smtClean="0"/>
          </a:p>
          <a:p>
            <a:pPr eaLnBrk="1" fontAlgn="auto" hangingPunct="1">
              <a:lnSpc>
                <a:spcPct val="80000"/>
              </a:lnSpc>
              <a:spcAft>
                <a:spcPts val="0"/>
              </a:spcAft>
              <a:buFont typeface="Wingdings" pitchFamily="2" charset="2"/>
              <a:buNone/>
              <a:defRPr/>
            </a:pPr>
            <a:r>
              <a:rPr lang="en-US" altLang="zh-TW" sz="3900" b="1" dirty="0" smtClean="0"/>
              <a:t>India</a:t>
            </a:r>
          </a:p>
          <a:p>
            <a:pPr eaLnBrk="1" fontAlgn="auto" hangingPunct="1">
              <a:lnSpc>
                <a:spcPct val="80000"/>
              </a:lnSpc>
              <a:spcAft>
                <a:spcPts val="0"/>
              </a:spcAft>
              <a:buFont typeface="Wingdings" pitchFamily="2" charset="2"/>
              <a:buNone/>
              <a:defRPr/>
            </a:pPr>
            <a:endParaRPr lang="en-US" altLang="zh-TW" sz="3900" b="1" dirty="0" smtClean="0"/>
          </a:p>
          <a:p>
            <a:pPr eaLnBrk="1" fontAlgn="auto" hangingPunct="1">
              <a:lnSpc>
                <a:spcPct val="80000"/>
              </a:lnSpc>
              <a:spcAft>
                <a:spcPts val="0"/>
              </a:spcAft>
              <a:buFont typeface="Wingdings" pitchFamily="2" charset="2"/>
              <a:buNone/>
              <a:defRPr/>
            </a:pPr>
            <a:r>
              <a:rPr lang="en-US" altLang="zh-TW" sz="3900" b="1" dirty="0" smtClean="0"/>
              <a:t>Philippines</a:t>
            </a:r>
          </a:p>
          <a:p>
            <a:pPr eaLnBrk="1" fontAlgn="auto" hangingPunct="1">
              <a:lnSpc>
                <a:spcPct val="80000"/>
              </a:lnSpc>
              <a:spcAft>
                <a:spcPts val="0"/>
              </a:spcAft>
              <a:buFont typeface="Wingdings" pitchFamily="2" charset="2"/>
              <a:buNone/>
              <a:defRPr/>
            </a:pPr>
            <a:endParaRPr lang="en-US" altLang="zh-TW" sz="3900" b="1" dirty="0" smtClean="0"/>
          </a:p>
          <a:p>
            <a:pPr eaLnBrk="1" fontAlgn="auto" hangingPunct="1">
              <a:lnSpc>
                <a:spcPct val="80000"/>
              </a:lnSpc>
              <a:spcAft>
                <a:spcPts val="0"/>
              </a:spcAft>
              <a:buFontTx/>
              <a:buNone/>
              <a:defRPr/>
            </a:pPr>
            <a:r>
              <a:rPr lang="en-US" altLang="zh-TW" sz="3900" b="1" dirty="0" smtClean="0"/>
              <a:t>Siberia </a:t>
            </a:r>
          </a:p>
          <a:p>
            <a:pPr eaLnBrk="1" fontAlgn="auto" hangingPunct="1">
              <a:lnSpc>
                <a:spcPct val="80000"/>
              </a:lnSpc>
              <a:spcAft>
                <a:spcPts val="0"/>
              </a:spcAft>
              <a:buFontTx/>
              <a:buNone/>
              <a:defRPr/>
            </a:pPr>
            <a:endParaRPr lang="en-US" altLang="zh-TW" sz="3900" b="1" dirty="0" smtClean="0"/>
          </a:p>
          <a:p>
            <a:pPr eaLnBrk="1" fontAlgn="auto" hangingPunct="1">
              <a:lnSpc>
                <a:spcPct val="80000"/>
              </a:lnSpc>
              <a:spcAft>
                <a:spcPts val="0"/>
              </a:spcAft>
              <a:buFontTx/>
              <a:buNone/>
              <a:defRPr/>
            </a:pPr>
            <a:r>
              <a:rPr lang="en-US" altLang="zh-TW" sz="3900" b="1" dirty="0" smtClean="0"/>
              <a:t>Pacific  Islands</a:t>
            </a:r>
          </a:p>
          <a:p>
            <a:pPr eaLnBrk="1" fontAlgn="auto" hangingPunct="1">
              <a:lnSpc>
                <a:spcPct val="80000"/>
              </a:lnSpc>
              <a:spcAft>
                <a:spcPts val="0"/>
              </a:spcAft>
              <a:buFontTx/>
              <a:buNone/>
              <a:defRPr/>
            </a:pPr>
            <a:r>
              <a:rPr lang="en-US" altLang="zh-TW" sz="3900" b="1" dirty="0" smtClean="0"/>
              <a:t>    (Okinawa, Hawai'i, Samoa, Tonga, Tuva etc)</a:t>
            </a:r>
          </a:p>
          <a:p>
            <a:pPr eaLnBrk="1" fontAlgn="auto" hangingPunct="1">
              <a:lnSpc>
                <a:spcPct val="80000"/>
              </a:lnSpc>
              <a:spcAft>
                <a:spcPts val="0"/>
              </a:spcAft>
              <a:buFont typeface="Wingdings" pitchFamily="2" charset="2"/>
              <a:buNone/>
              <a:defRPr/>
            </a:pPr>
            <a:endParaRPr lang="en-US" altLang="zh-TW" sz="1800" b="1" dirty="0" smtClean="0"/>
          </a:p>
          <a:p>
            <a:pPr eaLnBrk="1" fontAlgn="auto" hangingPunct="1">
              <a:lnSpc>
                <a:spcPct val="80000"/>
              </a:lnSpc>
              <a:spcAft>
                <a:spcPts val="0"/>
              </a:spcAft>
              <a:buFont typeface="Wingdings" pitchFamily="2" charset="2"/>
              <a:buNone/>
              <a:defRPr/>
            </a:pPr>
            <a:endParaRPr lang="en-US" altLang="zh-TW" sz="1800" b="1" dirty="0" smtClean="0"/>
          </a:p>
          <a:p>
            <a:pPr eaLnBrk="1" fontAlgn="auto" hangingPunct="1">
              <a:lnSpc>
                <a:spcPct val="80000"/>
              </a:lnSpc>
              <a:spcAft>
                <a:spcPts val="0"/>
              </a:spcAft>
              <a:buFont typeface="Wingdings" pitchFamily="2" charset="2"/>
              <a:buNone/>
              <a:defRPr/>
            </a:pPr>
            <a:endParaRPr lang="en-US" altLang="zh-TW" sz="1800" b="1" dirty="0" smtClean="0"/>
          </a:p>
          <a:p>
            <a:pPr eaLnBrk="1" fontAlgn="auto" hangingPunct="1">
              <a:lnSpc>
                <a:spcPct val="80000"/>
              </a:lnSpc>
              <a:spcAft>
                <a:spcPts val="0"/>
              </a:spcAft>
              <a:buFont typeface="Wingdings" pitchFamily="2" charset="2"/>
              <a:buNone/>
              <a:defRPr/>
            </a:pPr>
            <a:endParaRPr lang="en-US" altLang="zh-TW" sz="2000" b="1" dirty="0" smtClean="0"/>
          </a:p>
          <a:p>
            <a:pPr algn="r" eaLnBrk="1" fontAlgn="auto" hangingPunct="1">
              <a:lnSpc>
                <a:spcPct val="80000"/>
              </a:lnSpc>
              <a:spcAft>
                <a:spcPts val="0"/>
              </a:spcAft>
              <a:buFont typeface="Wingdings" pitchFamily="2" charset="2"/>
              <a:buNone/>
              <a:defRPr/>
            </a:pPr>
            <a:r>
              <a:rPr lang="en-US" altLang="zh-TW" sz="2400" b="1" dirty="0" smtClean="0">
                <a:solidFill>
                  <a:srgbClr val="FF3300"/>
                </a:solidFill>
              </a:rPr>
              <a:t>.</a:t>
            </a:r>
          </a:p>
          <a:p>
            <a:pPr algn="r" eaLnBrk="1" fontAlgn="auto" hangingPunct="1">
              <a:lnSpc>
                <a:spcPct val="80000"/>
              </a:lnSpc>
              <a:spcAft>
                <a:spcPts val="0"/>
              </a:spcAft>
              <a:buFont typeface="Wingdings" pitchFamily="2" charset="2"/>
              <a:buNone/>
              <a:defRPr/>
            </a:pPr>
            <a:endParaRPr lang="en-US" altLang="zh-TW" sz="2400" b="1" dirty="0" smtClean="0">
              <a:solidFill>
                <a:srgbClr val="FF3300"/>
              </a:solidFill>
            </a:endParaRPr>
          </a:p>
          <a:p>
            <a:pPr eaLnBrk="1" fontAlgn="auto" hangingPunct="1">
              <a:lnSpc>
                <a:spcPct val="80000"/>
              </a:lnSpc>
              <a:spcAft>
                <a:spcPts val="0"/>
              </a:spcAft>
              <a:buFont typeface="Wingdings" pitchFamily="2" charset="2"/>
              <a:buNone/>
              <a:defRPr/>
            </a:pPr>
            <a:endParaRPr lang="en-US" altLang="zh-TW" sz="2400" b="1" dirty="0" smtClean="0">
              <a:solidFill>
                <a:schemeClr val="accent1"/>
              </a:solidFill>
            </a:endParaRPr>
          </a:p>
          <a:p>
            <a:pPr eaLnBrk="1" fontAlgn="auto" hangingPunct="1">
              <a:lnSpc>
                <a:spcPct val="80000"/>
              </a:lnSpc>
              <a:spcAft>
                <a:spcPts val="0"/>
              </a:spcAft>
              <a:buFont typeface="Wingdings" pitchFamily="2" charset="2"/>
              <a:buNone/>
              <a:defRPr/>
            </a:pPr>
            <a:endParaRPr lang="en-US" altLang="zh-TW" sz="2400" b="1" dirty="0" smtClean="0">
              <a:solidFill>
                <a:srgbClr val="FF3300"/>
              </a:solidFill>
            </a:endParaRPr>
          </a:p>
        </p:txBody>
      </p:sp>
      <p:sp>
        <p:nvSpPr>
          <p:cNvPr id="32772" name="AutoShape 7"/>
          <p:cNvSpPr>
            <a:spLocks noChangeArrowheads="1"/>
          </p:cNvSpPr>
          <p:nvPr/>
        </p:nvSpPr>
        <p:spPr bwMode="auto">
          <a:xfrm>
            <a:off x="7286625" y="2357438"/>
            <a:ext cx="193675" cy="195262"/>
          </a:xfrm>
          <a:prstGeom prst="sun">
            <a:avLst>
              <a:gd name="adj" fmla="val 12500"/>
            </a:avLst>
          </a:prstGeom>
          <a:solidFill>
            <a:srgbClr val="FF0000"/>
          </a:solidFill>
          <a:ln w="9525">
            <a:solidFill>
              <a:schemeClr val="tx1"/>
            </a:solidFill>
            <a:miter lim="800000"/>
            <a:headEnd/>
            <a:tailEnd/>
          </a:ln>
        </p:spPr>
        <p:txBody>
          <a:bodyPr wrap="none" anchor="ctr"/>
          <a:lstStyle/>
          <a:p>
            <a:endParaRPr lang="en-GB">
              <a:latin typeface="Calibri" pitchFamily="34" charset="0"/>
            </a:endParaRPr>
          </a:p>
        </p:txBody>
      </p:sp>
      <p:sp>
        <p:nvSpPr>
          <p:cNvPr id="32773" name="AutoShape 9"/>
          <p:cNvSpPr>
            <a:spLocks noChangeArrowheads="1"/>
          </p:cNvSpPr>
          <p:nvPr/>
        </p:nvSpPr>
        <p:spPr bwMode="auto">
          <a:xfrm>
            <a:off x="7885113" y="2060575"/>
            <a:ext cx="193675" cy="195263"/>
          </a:xfrm>
          <a:prstGeom prst="sun">
            <a:avLst>
              <a:gd name="adj" fmla="val 12500"/>
            </a:avLst>
          </a:prstGeom>
          <a:solidFill>
            <a:srgbClr val="FF0000"/>
          </a:solidFill>
          <a:ln w="9525">
            <a:solidFill>
              <a:schemeClr val="tx1"/>
            </a:solidFill>
            <a:miter lim="800000"/>
            <a:headEnd/>
            <a:tailEnd/>
          </a:ln>
        </p:spPr>
        <p:txBody>
          <a:bodyPr wrap="none" anchor="ctr"/>
          <a:lstStyle/>
          <a:p>
            <a:endParaRPr lang="en-GB">
              <a:latin typeface="Calibri" pitchFamily="34" charset="0"/>
            </a:endParaRPr>
          </a:p>
        </p:txBody>
      </p:sp>
      <p:sp>
        <p:nvSpPr>
          <p:cNvPr id="32774" name="AutoShape 10"/>
          <p:cNvSpPr>
            <a:spLocks noChangeArrowheads="1"/>
          </p:cNvSpPr>
          <p:nvPr/>
        </p:nvSpPr>
        <p:spPr bwMode="auto">
          <a:xfrm>
            <a:off x="8172450" y="1989138"/>
            <a:ext cx="193675" cy="195262"/>
          </a:xfrm>
          <a:prstGeom prst="sun">
            <a:avLst>
              <a:gd name="adj" fmla="val 12500"/>
            </a:avLst>
          </a:prstGeom>
          <a:solidFill>
            <a:srgbClr val="FF0000"/>
          </a:solidFill>
          <a:ln w="9525">
            <a:solidFill>
              <a:schemeClr val="tx1"/>
            </a:solidFill>
            <a:miter lim="800000"/>
            <a:headEnd/>
            <a:tailEnd/>
          </a:ln>
        </p:spPr>
        <p:txBody>
          <a:bodyPr wrap="none" anchor="ctr"/>
          <a:lstStyle/>
          <a:p>
            <a:endParaRPr lang="en-GB">
              <a:latin typeface="Calibri" pitchFamily="34" charset="0"/>
            </a:endParaRPr>
          </a:p>
        </p:txBody>
      </p:sp>
      <p:sp>
        <p:nvSpPr>
          <p:cNvPr id="32775" name="AutoShape 12"/>
          <p:cNvSpPr>
            <a:spLocks noChangeArrowheads="1"/>
          </p:cNvSpPr>
          <p:nvPr/>
        </p:nvSpPr>
        <p:spPr bwMode="auto">
          <a:xfrm>
            <a:off x="7667625" y="3573463"/>
            <a:ext cx="193675" cy="195262"/>
          </a:xfrm>
          <a:prstGeom prst="sun">
            <a:avLst>
              <a:gd name="adj" fmla="val 12500"/>
            </a:avLst>
          </a:prstGeom>
          <a:solidFill>
            <a:srgbClr val="FF0000"/>
          </a:solidFill>
          <a:ln w="9525">
            <a:solidFill>
              <a:schemeClr val="tx1"/>
            </a:solidFill>
            <a:miter lim="800000"/>
            <a:headEnd/>
            <a:tailEnd/>
          </a:ln>
        </p:spPr>
        <p:txBody>
          <a:bodyPr wrap="none" anchor="ctr"/>
          <a:lstStyle/>
          <a:p>
            <a:endParaRPr lang="en-GB">
              <a:latin typeface="Calibri" pitchFamily="34" charset="0"/>
            </a:endParaRPr>
          </a:p>
        </p:txBody>
      </p:sp>
      <p:sp>
        <p:nvSpPr>
          <p:cNvPr id="32776" name="AutoShape 15"/>
          <p:cNvSpPr>
            <a:spLocks noChangeArrowheads="1"/>
          </p:cNvSpPr>
          <p:nvPr/>
        </p:nvSpPr>
        <p:spPr bwMode="auto">
          <a:xfrm>
            <a:off x="6372225" y="2852738"/>
            <a:ext cx="193675" cy="195262"/>
          </a:xfrm>
          <a:prstGeom prst="sun">
            <a:avLst>
              <a:gd name="adj" fmla="val 12500"/>
            </a:avLst>
          </a:prstGeom>
          <a:solidFill>
            <a:srgbClr val="FF0000"/>
          </a:solidFill>
          <a:ln w="9525">
            <a:solidFill>
              <a:schemeClr val="tx1"/>
            </a:solidFill>
            <a:miter lim="800000"/>
            <a:headEnd/>
            <a:tailEnd/>
          </a:ln>
        </p:spPr>
        <p:txBody>
          <a:bodyPr wrap="none" anchor="ctr"/>
          <a:lstStyle/>
          <a:p>
            <a:endParaRPr lang="en-GB">
              <a:latin typeface="Calibri" pitchFamily="34" charset="0"/>
            </a:endParaRPr>
          </a:p>
        </p:txBody>
      </p:sp>
      <p:sp>
        <p:nvSpPr>
          <p:cNvPr id="32777" name="AutoShape 17"/>
          <p:cNvSpPr>
            <a:spLocks noChangeArrowheads="1"/>
          </p:cNvSpPr>
          <p:nvPr/>
        </p:nvSpPr>
        <p:spPr bwMode="auto">
          <a:xfrm>
            <a:off x="6227763" y="2492375"/>
            <a:ext cx="193675" cy="195263"/>
          </a:xfrm>
          <a:prstGeom prst="sun">
            <a:avLst>
              <a:gd name="adj" fmla="val 12500"/>
            </a:avLst>
          </a:prstGeom>
          <a:solidFill>
            <a:srgbClr val="FF0000"/>
          </a:solidFill>
          <a:ln w="9525">
            <a:solidFill>
              <a:schemeClr val="tx1"/>
            </a:solidFill>
            <a:miter lim="800000"/>
            <a:headEnd/>
            <a:tailEnd/>
          </a:ln>
        </p:spPr>
        <p:txBody>
          <a:bodyPr wrap="none" anchor="ctr"/>
          <a:lstStyle/>
          <a:p>
            <a:endParaRPr lang="en-GB">
              <a:latin typeface="Calibri" pitchFamily="34" charset="0"/>
            </a:endParaRPr>
          </a:p>
        </p:txBody>
      </p:sp>
      <p:sp>
        <p:nvSpPr>
          <p:cNvPr id="32778" name="AutoShape 19"/>
          <p:cNvSpPr>
            <a:spLocks noChangeArrowheads="1"/>
          </p:cNvSpPr>
          <p:nvPr/>
        </p:nvSpPr>
        <p:spPr bwMode="auto">
          <a:xfrm>
            <a:off x="5724525" y="2636838"/>
            <a:ext cx="193675" cy="195262"/>
          </a:xfrm>
          <a:prstGeom prst="sun">
            <a:avLst>
              <a:gd name="adj" fmla="val 12500"/>
            </a:avLst>
          </a:prstGeom>
          <a:solidFill>
            <a:srgbClr val="FF0000"/>
          </a:solidFill>
          <a:ln w="9525">
            <a:solidFill>
              <a:schemeClr val="tx1"/>
            </a:solidFill>
            <a:miter lim="800000"/>
            <a:headEnd/>
            <a:tailEnd/>
          </a:ln>
        </p:spPr>
        <p:txBody>
          <a:bodyPr wrap="none" anchor="ctr"/>
          <a:lstStyle/>
          <a:p>
            <a:endParaRPr lang="en-GB">
              <a:latin typeface="Calibri" pitchFamily="34" charset="0"/>
            </a:endParaRPr>
          </a:p>
        </p:txBody>
      </p:sp>
      <p:sp>
        <p:nvSpPr>
          <p:cNvPr id="32779" name="AutoShape 22"/>
          <p:cNvSpPr>
            <a:spLocks noChangeArrowheads="1"/>
          </p:cNvSpPr>
          <p:nvPr/>
        </p:nvSpPr>
        <p:spPr bwMode="auto">
          <a:xfrm>
            <a:off x="7956550" y="2997200"/>
            <a:ext cx="193675" cy="195263"/>
          </a:xfrm>
          <a:prstGeom prst="sun">
            <a:avLst>
              <a:gd name="adj" fmla="val 12500"/>
            </a:avLst>
          </a:prstGeom>
          <a:solidFill>
            <a:srgbClr val="FF0000"/>
          </a:solidFill>
          <a:ln w="9525">
            <a:solidFill>
              <a:schemeClr val="tx1"/>
            </a:solidFill>
            <a:miter lim="800000"/>
            <a:headEnd/>
            <a:tailEnd/>
          </a:ln>
        </p:spPr>
        <p:txBody>
          <a:bodyPr wrap="none" anchor="ctr"/>
          <a:lstStyle/>
          <a:p>
            <a:endParaRPr lang="en-GB">
              <a:latin typeface="Calibri" pitchFamily="34" charset="0"/>
            </a:endParaRPr>
          </a:p>
        </p:txBody>
      </p:sp>
      <p:sp>
        <p:nvSpPr>
          <p:cNvPr id="32780" name="AutoShape 23"/>
          <p:cNvSpPr>
            <a:spLocks noChangeArrowheads="1"/>
          </p:cNvSpPr>
          <p:nvPr/>
        </p:nvSpPr>
        <p:spPr bwMode="auto">
          <a:xfrm>
            <a:off x="7072313" y="2786063"/>
            <a:ext cx="193675" cy="195262"/>
          </a:xfrm>
          <a:prstGeom prst="sun">
            <a:avLst>
              <a:gd name="adj" fmla="val 12500"/>
            </a:avLst>
          </a:prstGeom>
          <a:solidFill>
            <a:srgbClr val="FF0000"/>
          </a:solidFill>
          <a:ln w="9525">
            <a:solidFill>
              <a:schemeClr val="tx1"/>
            </a:solidFill>
            <a:miter lim="800000"/>
            <a:headEnd/>
            <a:tailEnd/>
          </a:ln>
        </p:spPr>
        <p:txBody>
          <a:bodyPr wrap="none" anchor="ctr"/>
          <a:lstStyle/>
          <a:p>
            <a:endParaRPr lang="en-GB">
              <a:latin typeface="Calibri" pitchFamily="34" charset="0"/>
            </a:endParaRPr>
          </a:p>
        </p:txBody>
      </p:sp>
      <p:sp>
        <p:nvSpPr>
          <p:cNvPr id="32781" name="AutoShape 25"/>
          <p:cNvSpPr>
            <a:spLocks noChangeArrowheads="1"/>
          </p:cNvSpPr>
          <p:nvPr/>
        </p:nvSpPr>
        <p:spPr bwMode="auto">
          <a:xfrm>
            <a:off x="7358063" y="2928938"/>
            <a:ext cx="193675" cy="195262"/>
          </a:xfrm>
          <a:prstGeom prst="sun">
            <a:avLst>
              <a:gd name="adj" fmla="val 12500"/>
            </a:avLst>
          </a:prstGeom>
          <a:solidFill>
            <a:srgbClr val="FF0000"/>
          </a:solidFill>
          <a:ln w="9525">
            <a:solidFill>
              <a:schemeClr val="tx1"/>
            </a:solidFill>
            <a:miter lim="800000"/>
            <a:headEnd/>
            <a:tailEnd/>
          </a:ln>
        </p:spPr>
        <p:txBody>
          <a:bodyPr wrap="none" anchor="ctr"/>
          <a:lstStyle/>
          <a:p>
            <a:endParaRPr lang="en-GB">
              <a:latin typeface="Calibri" pitchFamily="34" charset="0"/>
            </a:endParaRPr>
          </a:p>
        </p:txBody>
      </p:sp>
      <p:sp>
        <p:nvSpPr>
          <p:cNvPr id="32782" name="AutoShape 30"/>
          <p:cNvSpPr>
            <a:spLocks noChangeArrowheads="1"/>
          </p:cNvSpPr>
          <p:nvPr/>
        </p:nvSpPr>
        <p:spPr bwMode="auto">
          <a:xfrm>
            <a:off x="7164388" y="1341438"/>
            <a:ext cx="193675" cy="195262"/>
          </a:xfrm>
          <a:prstGeom prst="sun">
            <a:avLst>
              <a:gd name="adj" fmla="val 12500"/>
            </a:avLst>
          </a:prstGeom>
          <a:solidFill>
            <a:srgbClr val="FF0000"/>
          </a:solidFill>
          <a:ln w="9525">
            <a:solidFill>
              <a:schemeClr val="tx1"/>
            </a:solidFill>
            <a:miter lim="800000"/>
            <a:headEnd/>
            <a:tailEnd/>
          </a:ln>
        </p:spPr>
        <p:txBody>
          <a:bodyPr wrap="none" anchor="ctr"/>
          <a:lstStyle/>
          <a:p>
            <a:endParaRPr lang="en-GB">
              <a:solidFill>
                <a:schemeClr val="accent1"/>
              </a:solidFill>
              <a:latin typeface="Calibri" pitchFamily="34" charset="0"/>
            </a:endParaRPr>
          </a:p>
        </p:txBody>
      </p:sp>
      <p:sp>
        <p:nvSpPr>
          <p:cNvPr id="32783" name="AutoShape 33"/>
          <p:cNvSpPr>
            <a:spLocks noChangeArrowheads="1"/>
          </p:cNvSpPr>
          <p:nvPr/>
        </p:nvSpPr>
        <p:spPr bwMode="auto">
          <a:xfrm>
            <a:off x="6804025" y="2781300"/>
            <a:ext cx="193675" cy="195263"/>
          </a:xfrm>
          <a:prstGeom prst="sun">
            <a:avLst>
              <a:gd name="adj" fmla="val 12500"/>
            </a:avLst>
          </a:prstGeom>
          <a:solidFill>
            <a:srgbClr val="FF0000"/>
          </a:solidFill>
          <a:ln w="9525">
            <a:solidFill>
              <a:schemeClr val="tx1"/>
            </a:solidFill>
            <a:miter lim="800000"/>
            <a:headEnd/>
            <a:tailEnd/>
          </a:ln>
        </p:spPr>
        <p:txBody>
          <a:bodyPr wrap="none" anchor="ctr"/>
          <a:lstStyle/>
          <a:p>
            <a:endParaRPr lang="en-GB">
              <a:latin typeface="Calibri" pitchFamily="34" charset="0"/>
            </a:endParaRPr>
          </a:p>
        </p:txBody>
      </p:sp>
      <p:grpSp>
        <p:nvGrpSpPr>
          <p:cNvPr id="32784" name="Group 34"/>
          <p:cNvGrpSpPr>
            <a:grpSpLocks/>
          </p:cNvGrpSpPr>
          <p:nvPr/>
        </p:nvGrpSpPr>
        <p:grpSpPr bwMode="auto">
          <a:xfrm>
            <a:off x="8715375" y="1428750"/>
            <a:ext cx="428625" cy="2286000"/>
            <a:chOff x="8715372" y="1428736"/>
            <a:chExt cx="428628" cy="2286016"/>
          </a:xfrm>
        </p:grpSpPr>
        <p:sp>
          <p:nvSpPr>
            <p:cNvPr id="74" name="Rectangle 73"/>
            <p:cNvSpPr/>
            <p:nvPr/>
          </p:nvSpPr>
          <p:spPr>
            <a:xfrm>
              <a:off x="8715372" y="1857364"/>
              <a:ext cx="428628" cy="1357323"/>
            </a:xfrm>
            <a:prstGeom prst="rect">
              <a:avLst/>
            </a:prstGeom>
            <a:solidFill>
              <a:schemeClr val="accent1">
                <a:alpha val="24000"/>
              </a:schemeClr>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dirty="0"/>
            </a:p>
          </p:txBody>
        </p:sp>
        <p:sp>
          <p:nvSpPr>
            <p:cNvPr id="75" name="Right Arrow 74"/>
            <p:cNvSpPr/>
            <p:nvPr/>
          </p:nvSpPr>
          <p:spPr>
            <a:xfrm>
              <a:off x="8786811" y="3214687"/>
              <a:ext cx="357189" cy="500065"/>
            </a:xfrm>
            <a:prstGeom prst="rightArrow">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dirty="0"/>
            </a:p>
          </p:txBody>
        </p:sp>
        <p:sp>
          <p:nvSpPr>
            <p:cNvPr id="76" name="Right Arrow 75"/>
            <p:cNvSpPr/>
            <p:nvPr/>
          </p:nvSpPr>
          <p:spPr>
            <a:xfrm>
              <a:off x="8786811" y="1428736"/>
              <a:ext cx="357189" cy="500067"/>
            </a:xfrm>
            <a:prstGeom prst="rightArrow">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GB" dirty="0"/>
            </a:p>
          </p:txBody>
        </p:sp>
      </p:grpSp>
      <p:sp>
        <p:nvSpPr>
          <p:cNvPr id="32785" name="AutoShape 31"/>
          <p:cNvSpPr>
            <a:spLocks noChangeArrowheads="1"/>
          </p:cNvSpPr>
          <p:nvPr/>
        </p:nvSpPr>
        <p:spPr bwMode="auto">
          <a:xfrm>
            <a:off x="8786813" y="2000250"/>
            <a:ext cx="193675" cy="195263"/>
          </a:xfrm>
          <a:prstGeom prst="sun">
            <a:avLst>
              <a:gd name="adj" fmla="val 12500"/>
            </a:avLst>
          </a:prstGeom>
          <a:solidFill>
            <a:srgbClr val="FF0000"/>
          </a:solidFill>
          <a:ln w="9525">
            <a:solidFill>
              <a:schemeClr val="tx1"/>
            </a:solidFill>
            <a:miter lim="800000"/>
            <a:headEnd/>
            <a:tailEnd/>
          </a:ln>
        </p:spPr>
        <p:txBody>
          <a:bodyPr wrap="none" anchor="ctr"/>
          <a:lstStyle/>
          <a:p>
            <a:endParaRPr lang="en-GB">
              <a:latin typeface="Calibri" pitchFamily="34" charset="0"/>
            </a:endParaRPr>
          </a:p>
        </p:txBody>
      </p:sp>
      <p:sp>
        <p:nvSpPr>
          <p:cNvPr id="32786" name="AutoShape 31"/>
          <p:cNvSpPr>
            <a:spLocks noChangeArrowheads="1"/>
          </p:cNvSpPr>
          <p:nvPr/>
        </p:nvSpPr>
        <p:spPr bwMode="auto">
          <a:xfrm>
            <a:off x="8786813" y="2286000"/>
            <a:ext cx="193675" cy="195263"/>
          </a:xfrm>
          <a:prstGeom prst="sun">
            <a:avLst>
              <a:gd name="adj" fmla="val 12500"/>
            </a:avLst>
          </a:prstGeom>
          <a:solidFill>
            <a:srgbClr val="FF0000"/>
          </a:solidFill>
          <a:ln w="9525">
            <a:solidFill>
              <a:schemeClr val="tx1"/>
            </a:solidFill>
            <a:miter lim="800000"/>
            <a:headEnd/>
            <a:tailEnd/>
          </a:ln>
        </p:spPr>
        <p:txBody>
          <a:bodyPr wrap="none" anchor="ctr"/>
          <a:lstStyle/>
          <a:p>
            <a:endParaRPr lang="en-GB">
              <a:latin typeface="Calibri" pitchFamily="34" charset="0"/>
            </a:endParaRPr>
          </a:p>
        </p:txBody>
      </p:sp>
      <p:sp>
        <p:nvSpPr>
          <p:cNvPr id="32787" name="AutoShape 31"/>
          <p:cNvSpPr>
            <a:spLocks noChangeArrowheads="1"/>
          </p:cNvSpPr>
          <p:nvPr/>
        </p:nvSpPr>
        <p:spPr bwMode="auto">
          <a:xfrm>
            <a:off x="8786813" y="2571750"/>
            <a:ext cx="193675" cy="195263"/>
          </a:xfrm>
          <a:prstGeom prst="sun">
            <a:avLst>
              <a:gd name="adj" fmla="val 12500"/>
            </a:avLst>
          </a:prstGeom>
          <a:solidFill>
            <a:srgbClr val="FF0000"/>
          </a:solidFill>
          <a:ln w="9525">
            <a:solidFill>
              <a:schemeClr val="tx1"/>
            </a:solidFill>
            <a:miter lim="800000"/>
            <a:headEnd/>
            <a:tailEnd/>
          </a:ln>
        </p:spPr>
        <p:txBody>
          <a:bodyPr wrap="none" anchor="ctr"/>
          <a:lstStyle/>
          <a:p>
            <a:endParaRPr lang="en-GB">
              <a:latin typeface="Calibri" pitchFamily="34" charset="0"/>
            </a:endParaRPr>
          </a:p>
        </p:txBody>
      </p:sp>
      <p:sp>
        <p:nvSpPr>
          <p:cNvPr id="32788" name="AutoShape 31"/>
          <p:cNvSpPr>
            <a:spLocks noChangeArrowheads="1"/>
          </p:cNvSpPr>
          <p:nvPr/>
        </p:nvSpPr>
        <p:spPr bwMode="auto">
          <a:xfrm>
            <a:off x="8786813" y="2857500"/>
            <a:ext cx="193675" cy="195263"/>
          </a:xfrm>
          <a:prstGeom prst="sun">
            <a:avLst>
              <a:gd name="adj" fmla="val 12500"/>
            </a:avLst>
          </a:prstGeom>
          <a:solidFill>
            <a:srgbClr val="FF0000"/>
          </a:solidFill>
          <a:ln w="9525">
            <a:solidFill>
              <a:schemeClr val="tx1"/>
            </a:solidFill>
            <a:miter lim="800000"/>
            <a:headEnd/>
            <a:tailEnd/>
          </a:ln>
        </p:spPr>
        <p:txBody>
          <a:bodyPr wrap="none" anchor="ctr"/>
          <a:lstStyle/>
          <a:p>
            <a:endParaRPr lang="en-GB">
              <a:latin typeface="Calibri" pitchFamily="34" charset="0"/>
            </a:endParaRPr>
          </a:p>
        </p:txBody>
      </p:sp>
      <p:sp>
        <p:nvSpPr>
          <p:cNvPr id="32789" name="AutoShape 9"/>
          <p:cNvSpPr>
            <a:spLocks noChangeArrowheads="1"/>
          </p:cNvSpPr>
          <p:nvPr/>
        </p:nvSpPr>
        <p:spPr bwMode="auto">
          <a:xfrm>
            <a:off x="6072188" y="2286000"/>
            <a:ext cx="193675" cy="195263"/>
          </a:xfrm>
          <a:prstGeom prst="sun">
            <a:avLst>
              <a:gd name="adj" fmla="val 12500"/>
            </a:avLst>
          </a:prstGeom>
          <a:solidFill>
            <a:srgbClr val="FF0000"/>
          </a:solidFill>
          <a:ln w="9525">
            <a:solidFill>
              <a:schemeClr val="tx1"/>
            </a:solidFill>
            <a:miter lim="800000"/>
            <a:headEnd/>
            <a:tailEnd/>
          </a:ln>
        </p:spPr>
        <p:txBody>
          <a:bodyPr wrap="none" anchor="ctr"/>
          <a:lstStyle/>
          <a:p>
            <a:endParaRPr lang="en-GB">
              <a:latin typeface="Calibri" pitchFamily="34" charset="0"/>
            </a:endParaRPr>
          </a:p>
        </p:txBody>
      </p:sp>
      <p:sp>
        <p:nvSpPr>
          <p:cNvPr id="32790" name="AutoShape 25"/>
          <p:cNvSpPr>
            <a:spLocks noChangeArrowheads="1"/>
          </p:cNvSpPr>
          <p:nvPr/>
        </p:nvSpPr>
        <p:spPr bwMode="auto">
          <a:xfrm>
            <a:off x="7215188" y="3000375"/>
            <a:ext cx="193675" cy="195263"/>
          </a:xfrm>
          <a:prstGeom prst="sun">
            <a:avLst>
              <a:gd name="adj" fmla="val 12500"/>
            </a:avLst>
          </a:prstGeom>
          <a:solidFill>
            <a:srgbClr val="FF0000"/>
          </a:solidFill>
          <a:ln w="9525">
            <a:solidFill>
              <a:schemeClr val="tx1"/>
            </a:solidFill>
            <a:miter lim="800000"/>
            <a:headEnd/>
            <a:tailEnd/>
          </a:ln>
        </p:spPr>
        <p:txBody>
          <a:bodyPr wrap="none" anchor="ctr"/>
          <a:lstStyle/>
          <a:p>
            <a:endParaRPr lang="en-GB">
              <a:latin typeface="Calibri" pitchFamily="34" charset="0"/>
            </a:endParaRPr>
          </a:p>
        </p:txBody>
      </p:sp>
      <p:sp>
        <p:nvSpPr>
          <p:cNvPr id="32791" name="TextBox 22"/>
          <p:cNvSpPr txBox="1">
            <a:spLocks noChangeArrowheads="1"/>
          </p:cNvSpPr>
          <p:nvPr/>
        </p:nvSpPr>
        <p:spPr bwMode="auto">
          <a:xfrm>
            <a:off x="857250" y="142875"/>
            <a:ext cx="5711825" cy="1200150"/>
          </a:xfrm>
          <a:prstGeom prst="rect">
            <a:avLst/>
          </a:prstGeom>
          <a:blipFill dpi="0" rotWithShape="1">
            <a:blip r:embed="rId3"/>
            <a:srcRect/>
            <a:stretch>
              <a:fillRect/>
            </a:stretch>
          </a:blipFill>
          <a:ln w="38100">
            <a:solidFill>
              <a:srgbClr val="1C1C1C"/>
            </a:solidFill>
            <a:miter lim="800000"/>
            <a:headEnd/>
            <a:tailEnd/>
          </a:ln>
        </p:spPr>
        <p:txBody>
          <a:bodyPr>
            <a:spAutoFit/>
          </a:bodyPr>
          <a:lstStyle/>
          <a:p>
            <a:pPr algn="ctr"/>
            <a:r>
              <a:rPr lang="en-US" sz="2400" b="1">
                <a:solidFill>
                  <a:srgbClr val="1C1C1C"/>
                </a:solidFill>
                <a:latin typeface="Calibri" pitchFamily="34" charset="0"/>
              </a:rPr>
              <a:t>“Trans” dancers, singers, musicians, actors,</a:t>
            </a:r>
          </a:p>
          <a:p>
            <a:pPr algn="ctr"/>
            <a:r>
              <a:rPr lang="en-US" sz="2400" b="1">
                <a:solidFill>
                  <a:srgbClr val="1C1C1C"/>
                </a:solidFill>
                <a:latin typeface="Calibri" pitchFamily="34" charset="0"/>
              </a:rPr>
              <a:t>spirit mediums, healers, </a:t>
            </a:r>
          </a:p>
          <a:p>
            <a:pPr algn="ctr"/>
            <a:r>
              <a:rPr lang="en-US" sz="2400" b="1">
                <a:solidFill>
                  <a:srgbClr val="1C1C1C"/>
                </a:solidFill>
                <a:latin typeface="Calibri" pitchFamily="34" charset="0"/>
              </a:rPr>
              <a:t>teachers  etc.</a:t>
            </a:r>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enderCopyright_Daitozen-GettyImages.jpg"/>
          <p:cNvPicPr>
            <a:picLocks noChangeAspect="1"/>
          </p:cNvPicPr>
          <p:nvPr/>
        </p:nvPicPr>
        <p:blipFill>
          <a:blip r:embed="rId2">
            <a:lum bright="34000" contrast="-56000"/>
          </a:blip>
          <a:stretch>
            <a:fillRect/>
          </a:stretch>
        </p:blipFill>
        <p:spPr>
          <a:xfrm>
            <a:off x="-36513" y="0"/>
            <a:ext cx="9217026" cy="6858000"/>
          </a:xfrm>
          <a:prstGeom prst="rect">
            <a:avLst/>
          </a:prstGeom>
          <a:effectLst>
            <a:outerShdw blurRad="50800" dist="50800" dir="5400000" algn="ctr" rotWithShape="0">
              <a:srgbClr val="000000">
                <a:alpha val="11000"/>
              </a:srgbClr>
            </a:outerShdw>
          </a:effectLst>
        </p:spPr>
      </p:pic>
      <p:pic>
        <p:nvPicPr>
          <p:cNvPr id="7" name="Picture 4" descr="asia"/>
          <p:cNvPicPr>
            <a:picLocks noChangeAspect="1" noChangeArrowheads="1"/>
          </p:cNvPicPr>
          <p:nvPr/>
        </p:nvPicPr>
        <p:blipFill>
          <a:blip r:embed="rId3">
            <a:duotone>
              <a:schemeClr val="bg2">
                <a:shade val="45000"/>
                <a:satMod val="135000"/>
              </a:schemeClr>
              <a:prstClr val="white"/>
            </a:duotone>
          </a:blip>
          <a:srcRect/>
          <a:stretch>
            <a:fillRect/>
          </a:stretch>
        </p:blipFill>
        <p:spPr>
          <a:xfrm>
            <a:off x="4787900" y="500042"/>
            <a:ext cx="4356100" cy="3405188"/>
          </a:xfrm>
          <a:prstGeom prst="rect">
            <a:avLst/>
          </a:prstGeom>
          <a:noFill/>
        </p:spPr>
      </p:pic>
      <p:sp>
        <p:nvSpPr>
          <p:cNvPr id="2" name="Title 1"/>
          <p:cNvSpPr>
            <a:spLocks noGrp="1"/>
          </p:cNvSpPr>
          <p:nvPr>
            <p:ph type="title"/>
          </p:nvPr>
        </p:nvSpPr>
        <p:spPr>
          <a:xfrm>
            <a:off x="142875" y="0"/>
            <a:ext cx="9001125" cy="1143000"/>
          </a:xfrm>
        </p:spPr>
        <p:txBody>
          <a:bodyPr rtlCol="0">
            <a:normAutofit fontScale="90000"/>
          </a:bodyPr>
          <a:lstStyle/>
          <a:p>
            <a:pPr eaLnBrk="1" fontAlgn="auto" hangingPunct="1">
              <a:spcAft>
                <a:spcPts val="0"/>
              </a:spcAft>
              <a:defRPr/>
            </a:pPr>
            <a:r>
              <a:rPr lang="en-US" b="1" dirty="0" smtClean="0"/>
              <a:t>Gender pluralism</a:t>
            </a:r>
            <a:br>
              <a:rPr lang="en-US" b="1" dirty="0" smtClean="0"/>
            </a:br>
            <a:r>
              <a:rPr lang="en-US" b="1" dirty="0" smtClean="0"/>
              <a:t> </a:t>
            </a:r>
            <a:r>
              <a:rPr lang="en-US" sz="2700" b="1" dirty="0" smtClean="0"/>
              <a:t>(</a:t>
            </a:r>
            <a:r>
              <a:rPr lang="en-US" sz="2700" b="1" dirty="0" err="1" smtClean="0"/>
              <a:t>Peletz,M</a:t>
            </a:r>
            <a:r>
              <a:rPr lang="en-US" sz="2700" b="1" dirty="0" smtClean="0"/>
              <a:t>, 2006)</a:t>
            </a:r>
            <a:endParaRPr lang="en-GB" sz="2700" b="1" dirty="0"/>
          </a:p>
        </p:txBody>
      </p:sp>
      <p:sp>
        <p:nvSpPr>
          <p:cNvPr id="3" name="Content Placeholder 2"/>
          <p:cNvSpPr>
            <a:spLocks noGrp="1"/>
          </p:cNvSpPr>
          <p:nvPr>
            <p:ph idx="1"/>
          </p:nvPr>
        </p:nvSpPr>
        <p:spPr>
          <a:xfrm>
            <a:off x="357188" y="1571625"/>
            <a:ext cx="8229600" cy="4525963"/>
          </a:xfrm>
        </p:spPr>
        <p:txBody>
          <a:bodyPr rtlCol="0">
            <a:normAutofit fontScale="77500" lnSpcReduction="20000"/>
          </a:bodyPr>
          <a:lstStyle/>
          <a:p>
            <a:pPr eaLnBrk="1" fontAlgn="auto" hangingPunct="1">
              <a:spcAft>
                <a:spcPts val="0"/>
              </a:spcAft>
              <a:buFont typeface="Arial" pitchFamily="34" charset="0"/>
              <a:buNone/>
              <a:defRPr/>
            </a:pPr>
            <a:r>
              <a:rPr lang="en-US" dirty="0" smtClean="0"/>
              <a:t>= “…pluralistic sensibilities and dispositions regarding bodily practices (adornment, attire, mannerisms) and embodied desires, as well as social roles, sexual relationships and ways of being that bear on or are otherwise linked with local conceptions of femininity, masculinity, androgyny etc.  </a:t>
            </a:r>
          </a:p>
          <a:p>
            <a:pPr eaLnBrk="1" fontAlgn="auto" hangingPunct="1">
              <a:spcAft>
                <a:spcPts val="0"/>
              </a:spcAft>
              <a:buFont typeface="Arial" pitchFamily="34" charset="0"/>
              <a:buNone/>
              <a:defRPr/>
            </a:pPr>
            <a:r>
              <a:rPr lang="en-US" dirty="0" smtClean="0"/>
              <a:t>	….[pluralism] transcends and must be distinguished from dualism in that more than two principles, categories, groups etc are usually at stake and accorded legitimacy (not simply principles constituting categories of heteronormative female-bodied individuals and their male-bodied counterparts. ..(S)</a:t>
            </a:r>
            <a:r>
              <a:rPr lang="en-US" dirty="0" err="1" smtClean="0"/>
              <a:t>exual</a:t>
            </a:r>
            <a:r>
              <a:rPr lang="en-US" dirty="0" smtClean="0"/>
              <a:t> pluralism,,,is included under the more encompassing rubric of gender pluralism”  (p310)</a:t>
            </a:r>
            <a:endParaRPr lang="en-GB" dirty="0"/>
          </a:p>
        </p:txBody>
      </p:sp>
      <p:sp>
        <p:nvSpPr>
          <p:cNvPr id="6" name="TextBox 5"/>
          <p:cNvSpPr txBox="1">
            <a:spLocks noChangeArrowheads="1"/>
          </p:cNvSpPr>
          <p:nvPr/>
        </p:nvSpPr>
        <p:spPr bwMode="auto">
          <a:xfrm>
            <a:off x="2000250" y="6211888"/>
            <a:ext cx="7143750" cy="646112"/>
          </a:xfrm>
          <a:prstGeom prst="rect">
            <a:avLst/>
          </a:prstGeom>
          <a:noFill/>
          <a:ln w="9525">
            <a:noFill/>
            <a:miter lim="800000"/>
            <a:headEnd/>
            <a:tailEnd/>
          </a:ln>
        </p:spPr>
        <p:txBody>
          <a:bodyPr>
            <a:spAutoFit/>
          </a:bodyPr>
          <a:lstStyle/>
          <a:p>
            <a:r>
              <a:rPr lang="en-US" b="1">
                <a:latin typeface="Calibri" pitchFamily="34" charset="0"/>
              </a:rPr>
              <a:t>Peletz (2006) Transgenderism and gender pluralism in Southeast Asia since early modern times. Current Anthropology 47, 2, 309-340</a:t>
            </a:r>
            <a:endParaRPr lang="en-GB">
              <a:latin typeface="Calibri" pitchFamily="34" charset="0"/>
            </a:endParaRPr>
          </a:p>
        </p:txBody>
      </p:sp>
      <p:sp>
        <p:nvSpPr>
          <p:cNvPr id="8" name="Rounded Rectangle 7"/>
          <p:cNvSpPr/>
          <p:nvPr/>
        </p:nvSpPr>
        <p:spPr>
          <a:xfrm>
            <a:off x="1714500" y="1714500"/>
            <a:ext cx="6072188" cy="29289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tx1"/>
                </a:solidFill>
              </a:rPr>
              <a:t>Categories </a:t>
            </a:r>
            <a:r>
              <a:rPr lang="en-US" sz="2400" b="1" dirty="0" err="1">
                <a:solidFill>
                  <a:schemeClr val="tx1"/>
                </a:solidFill>
              </a:rPr>
              <a:t>recognisable</a:t>
            </a:r>
            <a:r>
              <a:rPr lang="en-US" sz="2400" b="1" dirty="0">
                <a:solidFill>
                  <a:schemeClr val="tx1"/>
                </a:solidFill>
              </a:rPr>
              <a:t> to us as genders, based more on social and sexual </a:t>
            </a:r>
            <a:r>
              <a:rPr lang="en-US" sz="2400" b="1" dirty="0" err="1">
                <a:solidFill>
                  <a:schemeClr val="tx1"/>
                </a:solidFill>
              </a:rPr>
              <a:t>behaviours</a:t>
            </a:r>
            <a:r>
              <a:rPr lang="en-US" sz="2400" b="1" dirty="0">
                <a:solidFill>
                  <a:schemeClr val="tx1"/>
                </a:solidFill>
              </a:rPr>
              <a:t> than on biological maleness and femaleness,  and whose members were valued members of their societies. </a:t>
            </a:r>
            <a:endParaRPr lang="en-GB"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 presetClass="entr" presetSubtype="4"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anim calcmode="lin" valueType="num">
                                      <p:cBhvr additive="base">
                                        <p:cTn id="9" dur="2000" fill="hold"/>
                                        <p:tgtEl>
                                          <p:spTgt spid="6"/>
                                        </p:tgtEl>
                                        <p:attrNameLst>
                                          <p:attrName>ppt_x</p:attrName>
                                        </p:attrNameLst>
                                      </p:cBhvr>
                                      <p:tavLst>
                                        <p:tav tm="0">
                                          <p:val>
                                            <p:strVal val="#ppt_x"/>
                                          </p:val>
                                        </p:tav>
                                        <p:tav tm="100000">
                                          <p:val>
                                            <p:strVal val="#ppt_x"/>
                                          </p:val>
                                        </p:tav>
                                      </p:tavLst>
                                    </p:anim>
                                    <p:anim calcmode="lin" valueType="num">
                                      <p:cBhvr additive="base">
                                        <p:cTn id="10"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enderCopyright_Daitozen-GettyImages.jpg"/>
          <p:cNvPicPr>
            <a:picLocks noChangeAspect="1"/>
          </p:cNvPicPr>
          <p:nvPr/>
        </p:nvPicPr>
        <p:blipFill>
          <a:blip r:embed="rId2">
            <a:lum bright="34000" contrast="-56000"/>
          </a:blip>
          <a:stretch>
            <a:fillRect/>
          </a:stretch>
        </p:blipFill>
        <p:spPr>
          <a:xfrm>
            <a:off x="-36513" y="0"/>
            <a:ext cx="9217026" cy="6858000"/>
          </a:xfrm>
          <a:prstGeom prst="rect">
            <a:avLst/>
          </a:prstGeom>
          <a:effectLst>
            <a:outerShdw blurRad="50800" dist="50800" dir="5400000" algn="ctr" rotWithShape="0">
              <a:srgbClr val="000000">
                <a:alpha val="11000"/>
              </a:srgbClr>
            </a:outerShdw>
          </a:effectLst>
        </p:spPr>
      </p:pic>
      <p:sp>
        <p:nvSpPr>
          <p:cNvPr id="2" name="Title 1"/>
          <p:cNvSpPr>
            <a:spLocks noGrp="1"/>
          </p:cNvSpPr>
          <p:nvPr>
            <p:ph type="title"/>
          </p:nvPr>
        </p:nvSpPr>
        <p:spPr>
          <a:xfrm>
            <a:off x="0" y="571500"/>
            <a:ext cx="9144000" cy="1143000"/>
          </a:xfrm>
        </p:spPr>
        <p:txBody>
          <a:bodyPr rtlCol="0">
            <a:normAutofit fontScale="90000"/>
          </a:bodyPr>
          <a:lstStyle/>
          <a:p>
            <a:pPr eaLnBrk="1" fontAlgn="auto" hangingPunct="1">
              <a:spcAft>
                <a:spcPts val="0"/>
              </a:spcAft>
              <a:defRPr/>
            </a:pPr>
            <a:r>
              <a:rPr lang="en-US" sz="3100" b="1" dirty="0" smtClean="0"/>
              <a:t>Francisco Ignacio </a:t>
            </a:r>
            <a:r>
              <a:rPr lang="en-US" sz="3100" b="1" dirty="0" err="1" smtClean="0"/>
              <a:t>Alcina</a:t>
            </a:r>
            <a:r>
              <a:rPr lang="en-US" sz="3100" b="1" dirty="0" smtClean="0"/>
              <a:t> (1668)</a:t>
            </a:r>
            <a:br>
              <a:rPr lang="en-US" sz="3100" b="1" dirty="0" smtClean="0"/>
            </a:br>
            <a:r>
              <a:rPr lang="en-US" sz="3100" b="1" dirty="0" smtClean="0"/>
              <a:t>History of the </a:t>
            </a:r>
            <a:r>
              <a:rPr lang="en-US" sz="3100" b="1" dirty="0" err="1" smtClean="0"/>
              <a:t>Bisayan</a:t>
            </a:r>
            <a:r>
              <a:rPr lang="en-US" sz="3100" b="1" dirty="0" smtClean="0"/>
              <a:t> Islands.</a:t>
            </a:r>
            <a:r>
              <a:rPr lang="en-US" sz="2700" dirty="0" smtClean="0"/>
              <a:t> </a:t>
            </a:r>
            <a:r>
              <a:rPr lang="en-US" dirty="0" smtClean="0"/>
              <a:t/>
            </a:r>
            <a:br>
              <a:rPr lang="en-US" dirty="0" smtClean="0"/>
            </a:br>
            <a:endParaRPr lang="en-GB" dirty="0"/>
          </a:p>
        </p:txBody>
      </p:sp>
      <p:sp>
        <p:nvSpPr>
          <p:cNvPr id="3" name="Content Placeholder 2"/>
          <p:cNvSpPr>
            <a:spLocks noGrp="1"/>
          </p:cNvSpPr>
          <p:nvPr>
            <p:ph idx="1"/>
          </p:nvPr>
        </p:nvSpPr>
        <p:spPr>
          <a:xfrm>
            <a:off x="214313" y="571500"/>
            <a:ext cx="8715375" cy="5715000"/>
          </a:xfrm>
        </p:spPr>
        <p:txBody>
          <a:bodyPr rtlCol="0">
            <a:normAutofit fontScale="77500" lnSpcReduction="20000"/>
          </a:bodyPr>
          <a:lstStyle/>
          <a:p>
            <a:pPr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Char char="•"/>
              <a:defRPr/>
            </a:pPr>
            <a:endParaRPr lang="en-US" sz="3000" dirty="0" smtClean="0"/>
          </a:p>
          <a:p>
            <a:pPr eaLnBrk="1" fontAlgn="auto" hangingPunct="1">
              <a:spcAft>
                <a:spcPts val="0"/>
              </a:spcAft>
              <a:buFont typeface="Arial" pitchFamily="34" charset="0"/>
              <a:buNone/>
              <a:defRPr/>
            </a:pPr>
            <a:endParaRPr lang="en-US" sz="3300" dirty="0" smtClean="0"/>
          </a:p>
          <a:p>
            <a:pPr eaLnBrk="1" fontAlgn="auto" hangingPunct="1">
              <a:spcAft>
                <a:spcPts val="0"/>
              </a:spcAft>
              <a:buFont typeface="Arial" pitchFamily="34" charset="0"/>
              <a:buNone/>
              <a:defRPr/>
            </a:pPr>
            <a:r>
              <a:rPr lang="en-US" sz="3300" dirty="0" smtClean="0"/>
              <a:t>(Writing about a native islander he knew…).</a:t>
            </a:r>
          </a:p>
          <a:p>
            <a:pPr eaLnBrk="1" fontAlgn="auto" hangingPunct="1">
              <a:spcAft>
                <a:spcPts val="0"/>
              </a:spcAft>
              <a:buFont typeface="Arial" pitchFamily="34" charset="0"/>
              <a:buNone/>
              <a:defRPr/>
            </a:pPr>
            <a:r>
              <a:rPr lang="en-US" sz="3300" dirty="0" smtClean="0"/>
              <a:t> </a:t>
            </a:r>
          </a:p>
          <a:p>
            <a:pPr lvl="1" eaLnBrk="1" fontAlgn="auto" hangingPunct="1">
              <a:spcAft>
                <a:spcPts val="0"/>
              </a:spcAft>
              <a:buFont typeface="Arial" pitchFamily="34" charset="0"/>
              <a:buNone/>
              <a:defRPr/>
            </a:pPr>
            <a:r>
              <a:rPr lang="en-US" sz="3300" dirty="0" smtClean="0"/>
              <a:t>[This man] “is so effeminate in every way that he seemed</a:t>
            </a:r>
          </a:p>
          <a:p>
            <a:pPr lvl="1" eaLnBrk="1" fontAlgn="auto" hangingPunct="1">
              <a:spcAft>
                <a:spcPts val="0"/>
              </a:spcAft>
              <a:buFont typeface="Arial" pitchFamily="34" charset="0"/>
              <a:buNone/>
              <a:defRPr/>
            </a:pPr>
            <a:r>
              <a:rPr lang="en-US" sz="3300" dirty="0" smtClean="0"/>
              <a:t>more like a woman than a man…. His dress was even over</a:t>
            </a:r>
          </a:p>
          <a:p>
            <a:pPr lvl="1" eaLnBrk="1" fontAlgn="auto" hangingPunct="1">
              <a:spcAft>
                <a:spcPts val="0"/>
              </a:spcAft>
              <a:buFont typeface="Arial" pitchFamily="34" charset="0"/>
              <a:buNone/>
              <a:defRPr/>
            </a:pPr>
            <a:r>
              <a:rPr lang="en-US" sz="3300" dirty="0" smtClean="0"/>
              <a:t>the legs with a wide </a:t>
            </a:r>
            <a:r>
              <a:rPr lang="en-US" sz="3300" i="1" dirty="0" err="1" smtClean="0"/>
              <a:t>bahaque</a:t>
            </a:r>
            <a:r>
              <a:rPr lang="en-US" sz="3300" dirty="0" smtClean="0"/>
              <a:t> which resembled, under the</a:t>
            </a:r>
          </a:p>
          <a:p>
            <a:pPr lvl="1" eaLnBrk="1" fontAlgn="auto" hangingPunct="1">
              <a:spcAft>
                <a:spcPts val="0"/>
              </a:spcAft>
              <a:buFont typeface="Arial" pitchFamily="34" charset="0"/>
              <a:buNone/>
              <a:defRPr/>
            </a:pPr>
            <a:r>
              <a:rPr lang="en-US" sz="3300" i="1" dirty="0" err="1" smtClean="0"/>
              <a:t>lambon</a:t>
            </a:r>
            <a:r>
              <a:rPr lang="en-US" sz="3300" dirty="0" smtClean="0"/>
              <a:t>, the old time petticoats. All the things that the </a:t>
            </a:r>
          </a:p>
          <a:p>
            <a:pPr lvl="1" eaLnBrk="1" fontAlgn="auto" hangingPunct="1">
              <a:spcAft>
                <a:spcPts val="0"/>
              </a:spcAft>
              <a:buFont typeface="Arial" pitchFamily="34" charset="0"/>
              <a:buNone/>
              <a:defRPr/>
            </a:pPr>
            <a:r>
              <a:rPr lang="en-US" sz="3300" dirty="0" smtClean="0"/>
              <a:t>women did, he performed, such as weaving blankets,</a:t>
            </a:r>
          </a:p>
          <a:p>
            <a:pPr lvl="1" eaLnBrk="1" fontAlgn="auto" hangingPunct="1">
              <a:spcAft>
                <a:spcPts val="0"/>
              </a:spcAft>
              <a:buFont typeface="Arial" pitchFamily="34" charset="0"/>
              <a:buNone/>
              <a:defRPr/>
            </a:pPr>
            <a:r>
              <a:rPr lang="en-US" sz="3300" dirty="0" smtClean="0"/>
              <a:t>and sewing clothes, making pots, which is the work </a:t>
            </a:r>
          </a:p>
          <a:p>
            <a:pPr lvl="1" eaLnBrk="1" fontAlgn="auto" hangingPunct="1">
              <a:spcAft>
                <a:spcPts val="0"/>
              </a:spcAft>
              <a:buFont typeface="Arial" pitchFamily="34" charset="0"/>
              <a:buNone/>
              <a:defRPr/>
            </a:pPr>
            <a:r>
              <a:rPr lang="en-US" sz="3300" dirty="0" smtClean="0"/>
              <a:t>of [women]. He danced also like they did, never like a </a:t>
            </a:r>
          </a:p>
          <a:p>
            <a:pPr lvl="1" eaLnBrk="1" fontAlgn="auto" hangingPunct="1">
              <a:spcAft>
                <a:spcPts val="0"/>
              </a:spcAft>
              <a:buFont typeface="Arial" pitchFamily="34" charset="0"/>
              <a:buNone/>
              <a:defRPr/>
            </a:pPr>
            <a:r>
              <a:rPr lang="en-US" sz="3300" dirty="0" smtClean="0"/>
              <a:t>man whose dance is different. In all he appeared more </a:t>
            </a:r>
          </a:p>
          <a:p>
            <a:pPr lvl="1" eaLnBrk="1" fontAlgn="auto" hangingPunct="1">
              <a:spcAft>
                <a:spcPts val="0"/>
              </a:spcAft>
              <a:buFont typeface="Arial" pitchFamily="34" charset="0"/>
              <a:buNone/>
              <a:defRPr/>
            </a:pPr>
            <a:r>
              <a:rPr lang="en-US" sz="3300" dirty="0" smtClean="0"/>
              <a:t>a woman than a man.”</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GB" dirty="0"/>
          </a:p>
        </p:txBody>
      </p:sp>
      <p:sp>
        <p:nvSpPr>
          <p:cNvPr id="5" name="TextBox 4"/>
          <p:cNvSpPr txBox="1">
            <a:spLocks noChangeArrowheads="1"/>
          </p:cNvSpPr>
          <p:nvPr/>
        </p:nvSpPr>
        <p:spPr bwMode="auto">
          <a:xfrm>
            <a:off x="500063" y="5786438"/>
            <a:ext cx="8001000" cy="677862"/>
          </a:xfrm>
          <a:prstGeom prst="rect">
            <a:avLst/>
          </a:prstGeom>
          <a:noFill/>
          <a:ln w="9525">
            <a:noFill/>
            <a:miter lim="800000"/>
            <a:headEnd/>
            <a:tailEnd/>
          </a:ln>
        </p:spPr>
        <p:txBody>
          <a:bodyPr>
            <a:spAutoFit/>
          </a:bodyPr>
          <a:lstStyle/>
          <a:p>
            <a:pPr algn="r"/>
            <a:r>
              <a:rPr lang="en-US" sz="2000" b="1">
                <a:latin typeface="Calibri" pitchFamily="34" charset="0"/>
              </a:rPr>
              <a:t/>
            </a:r>
            <a:br>
              <a:rPr lang="en-US" sz="2000" b="1">
                <a:latin typeface="Calibri" pitchFamily="34" charset="0"/>
              </a:rPr>
            </a:br>
            <a:r>
              <a:rPr lang="en-US" b="1">
                <a:latin typeface="Calibri" pitchFamily="34" charset="0"/>
              </a:rPr>
              <a:t>Munoz text, translated by Leitz,PS., cited in Brewer,C. (1999).</a:t>
            </a:r>
            <a:endParaRPr lang="en-GB">
              <a:latin typeface="Calibri"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3" end="13"/>
                                            </p:txEl>
                                          </p:spTgt>
                                        </p:tgtEl>
                                        <p:attrNameLst>
                                          <p:attrName>style.visibility</p:attrName>
                                        </p:attrNameLst>
                                      </p:cBhvr>
                                      <p:to>
                                        <p:strVal val="visible"/>
                                      </p:to>
                                    </p:set>
                                  </p:childTnLst>
                                </p:cTn>
                              </p:par>
                              <p:par>
                                <p:cTn id="23" presetID="2" presetClass="entr" presetSubtype="4" fill="hold" nodeType="with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5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6" dur="5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enderCopyright_Daitozen-GettyImages.jpg"/>
          <p:cNvPicPr>
            <a:picLocks noChangeAspect="1"/>
          </p:cNvPicPr>
          <p:nvPr/>
        </p:nvPicPr>
        <p:blipFill>
          <a:blip r:embed="rId2">
            <a:lum bright="6000"/>
          </a:blip>
          <a:stretch>
            <a:fillRect/>
          </a:stretch>
        </p:blipFill>
        <p:spPr>
          <a:xfrm>
            <a:off x="-36513" y="0"/>
            <a:ext cx="9180513" cy="6858000"/>
          </a:xfrm>
          <a:prstGeom prst="rect">
            <a:avLst/>
          </a:prstGeom>
          <a:effectLst>
            <a:outerShdw blurRad="50800" dist="50800" dir="5400000" algn="ctr" rotWithShape="0">
              <a:srgbClr val="000000">
                <a:alpha val="11000"/>
              </a:srgbClr>
            </a:outerShdw>
          </a:effectLst>
        </p:spPr>
      </p:pic>
      <p:sp>
        <p:nvSpPr>
          <p:cNvPr id="17410" name="Title 1"/>
          <p:cNvSpPr>
            <a:spLocks noGrp="1"/>
          </p:cNvSpPr>
          <p:nvPr>
            <p:ph type="ctrTitle"/>
          </p:nvPr>
        </p:nvSpPr>
        <p:spPr/>
        <p:txBody>
          <a:bodyPr/>
          <a:lstStyle/>
          <a:p>
            <a:pPr eaLnBrk="1" hangingPunct="1"/>
            <a:r>
              <a:rPr lang="en-US" sz="4000" b="1" smtClean="0"/>
              <a:t>Being trans* in the Asia-Pacific: </a:t>
            </a:r>
            <a:br>
              <a:rPr lang="en-US" sz="4000" b="1" smtClean="0"/>
            </a:br>
            <a:r>
              <a:rPr lang="en-US" sz="4000" b="1" i="1" smtClean="0"/>
              <a:t>trans* rights, trans* health, </a:t>
            </a:r>
            <a:br>
              <a:rPr lang="en-US" sz="4000" b="1" i="1" smtClean="0"/>
            </a:br>
            <a:r>
              <a:rPr lang="en-US" sz="4000" b="1" i="1" smtClean="0"/>
              <a:t>trans* pride</a:t>
            </a:r>
            <a:endParaRPr lang="en-GB" sz="4000" b="1" i="1" smtClean="0"/>
          </a:p>
        </p:txBody>
      </p:sp>
      <p:sp>
        <p:nvSpPr>
          <p:cNvPr id="17411" name="Subtitle 2"/>
          <p:cNvSpPr>
            <a:spLocks noGrp="1"/>
          </p:cNvSpPr>
          <p:nvPr>
            <p:ph type="subTitle" idx="1"/>
          </p:nvPr>
        </p:nvSpPr>
        <p:spPr>
          <a:xfrm>
            <a:off x="1428750" y="4286250"/>
            <a:ext cx="6400800" cy="1752600"/>
          </a:xfrm>
        </p:spPr>
        <p:txBody>
          <a:bodyPr/>
          <a:lstStyle/>
          <a:p>
            <a:pPr eaLnBrk="1" hangingPunct="1"/>
            <a:r>
              <a:rPr lang="en-US" b="1" smtClean="0">
                <a:solidFill>
                  <a:schemeClr val="tx1"/>
                </a:solidFill>
              </a:rPr>
              <a:t>Sam Winter,</a:t>
            </a:r>
          </a:p>
          <a:p>
            <a:pPr eaLnBrk="1" hangingPunct="1"/>
            <a:r>
              <a:rPr lang="en-US" b="1" smtClean="0">
                <a:solidFill>
                  <a:schemeClr val="tx1"/>
                </a:solidFill>
              </a:rPr>
              <a:t>Hong Kong</a:t>
            </a:r>
            <a:endParaRPr lang="en-GB" b="1" smtClean="0">
              <a:solidFill>
                <a:schemeClr val="tx1"/>
              </a:solidFill>
            </a:endParaRPr>
          </a:p>
        </p:txBody>
      </p:sp>
      <p:pic>
        <p:nvPicPr>
          <p:cNvPr id="6" name="Picture 5" descr="asia.jpg"/>
          <p:cNvPicPr>
            <a:picLocks noChangeAspect="1"/>
          </p:cNvPicPr>
          <p:nvPr/>
        </p:nvPicPr>
        <p:blipFill>
          <a:blip r:embed="rId3">
            <a:duotone>
              <a:prstClr val="black"/>
              <a:schemeClr val="accent1">
                <a:tint val="45000"/>
                <a:satMod val="400000"/>
              </a:schemeClr>
            </a:duotone>
          </a:blip>
          <a:stretch>
            <a:fillRect/>
          </a:stretch>
        </p:blipFill>
        <p:spPr>
          <a:xfrm>
            <a:off x="7429488" y="5143488"/>
            <a:ext cx="1714512" cy="1714512"/>
          </a:xfrm>
          <a:prstGeom prst="rect">
            <a:avLst/>
          </a:prstGeom>
          <a:noFill/>
          <a:effectLst>
            <a:outerShdw blurRad="50800" dist="50800" dir="5400000" algn="ctr" rotWithShape="0">
              <a:srgbClr val="000000">
                <a:alpha val="0"/>
              </a:srgbClr>
            </a:outerShdw>
          </a:effectLst>
        </p:spPr>
      </p:pic>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enderCopyright_Daitozen-GettyImages.jpg"/>
          <p:cNvPicPr>
            <a:picLocks noChangeAspect="1"/>
          </p:cNvPicPr>
          <p:nvPr/>
        </p:nvPicPr>
        <p:blipFill>
          <a:blip r:embed="rId2">
            <a:lum bright="34000" contrast="-56000"/>
          </a:blip>
          <a:stretch>
            <a:fillRect/>
          </a:stretch>
        </p:blipFill>
        <p:spPr>
          <a:xfrm>
            <a:off x="-36513" y="0"/>
            <a:ext cx="9217026" cy="6858000"/>
          </a:xfrm>
          <a:prstGeom prst="rect">
            <a:avLst/>
          </a:prstGeom>
          <a:effectLst>
            <a:outerShdw blurRad="50800" dist="50800" dir="5400000" algn="ctr" rotWithShape="0">
              <a:srgbClr val="000000">
                <a:alpha val="11000"/>
              </a:srgbClr>
            </a:outerShdw>
          </a:effectLst>
        </p:spPr>
      </p:pic>
      <p:pic>
        <p:nvPicPr>
          <p:cNvPr id="36866" name="Content Placeholder 3" descr="bayog.PNG"/>
          <p:cNvPicPr>
            <a:picLocks noGrp="1" noChangeAspect="1"/>
          </p:cNvPicPr>
          <p:nvPr>
            <p:ph idx="4294967295"/>
          </p:nvPr>
        </p:nvPicPr>
        <p:blipFill>
          <a:blip r:embed="rId3"/>
          <a:srcRect/>
          <a:stretch>
            <a:fillRect/>
          </a:stretch>
        </p:blipFill>
        <p:spPr>
          <a:xfrm>
            <a:off x="0" y="0"/>
            <a:ext cx="6240463" cy="6858000"/>
          </a:xfrm>
        </p:spPr>
      </p:pic>
      <p:sp>
        <p:nvSpPr>
          <p:cNvPr id="7" name="Subtitle 6"/>
          <p:cNvSpPr>
            <a:spLocks noGrp="1"/>
          </p:cNvSpPr>
          <p:nvPr>
            <p:ph type="subTitle" idx="1"/>
          </p:nvPr>
        </p:nvSpPr>
        <p:spPr>
          <a:xfrm>
            <a:off x="4572000" y="2786063"/>
            <a:ext cx="4572000" cy="4071937"/>
          </a:xfrm>
        </p:spPr>
        <p:txBody>
          <a:bodyPr rtlCol="0">
            <a:normAutofit fontScale="70000" lnSpcReduction="20000"/>
          </a:bodyPr>
          <a:lstStyle/>
          <a:p>
            <a:pPr algn="r" eaLnBrk="1" fontAlgn="auto" hangingPunct="1">
              <a:spcAft>
                <a:spcPts val="0"/>
              </a:spcAft>
              <a:buFont typeface="Arial" pitchFamily="34" charset="0"/>
              <a:buNone/>
              <a:defRPr/>
            </a:pPr>
            <a:endParaRPr lang="en-US" b="1" i="1" dirty="0" smtClean="0">
              <a:solidFill>
                <a:schemeClr val="tx1"/>
              </a:solidFill>
            </a:endParaRPr>
          </a:p>
          <a:p>
            <a:pPr algn="r" eaLnBrk="1" fontAlgn="auto" hangingPunct="1">
              <a:spcAft>
                <a:spcPts val="0"/>
              </a:spcAft>
              <a:buFont typeface="Arial" pitchFamily="34" charset="0"/>
              <a:buNone/>
              <a:defRPr/>
            </a:pPr>
            <a:r>
              <a:rPr lang="en-US" b="1" dirty="0" smtClean="0">
                <a:solidFill>
                  <a:schemeClr val="tx1"/>
                </a:solidFill>
              </a:rPr>
              <a:t>“Despite Catholicism -  with its own sacramental frocks worn by its ‘men of the cloth’ – and three hundred years of Spanish colonial rule, cross-dressing, effeminacy and gender transitive behaviour never really disappeared in Philippines society.” </a:t>
            </a:r>
          </a:p>
          <a:p>
            <a:pPr algn="r" eaLnBrk="1" fontAlgn="auto" hangingPunct="1">
              <a:spcAft>
                <a:spcPts val="0"/>
              </a:spcAft>
              <a:buFont typeface="Arial" pitchFamily="34" charset="0"/>
              <a:buNone/>
              <a:defRPr/>
            </a:pPr>
            <a:endParaRPr lang="en-US" dirty="0" smtClean="0">
              <a:solidFill>
                <a:schemeClr val="tx1"/>
              </a:solidFill>
            </a:endParaRPr>
          </a:p>
          <a:p>
            <a:pPr algn="r" eaLnBrk="1" fontAlgn="auto" hangingPunct="1">
              <a:spcAft>
                <a:spcPts val="0"/>
              </a:spcAft>
              <a:buFont typeface="Arial" pitchFamily="34" charset="0"/>
              <a:buNone/>
              <a:defRPr/>
            </a:pPr>
            <a:r>
              <a:rPr lang="en-US" dirty="0" smtClean="0">
                <a:solidFill>
                  <a:schemeClr val="tx1"/>
                </a:solidFill>
              </a:rPr>
              <a:t>Garcia, JN (2004) </a:t>
            </a:r>
          </a:p>
          <a:p>
            <a:pPr algn="r" eaLnBrk="1" fontAlgn="auto" hangingPunct="1">
              <a:spcAft>
                <a:spcPts val="0"/>
              </a:spcAft>
              <a:buFont typeface="Arial" pitchFamily="34" charset="0"/>
              <a:buNone/>
              <a:defRPr/>
            </a:pPr>
            <a:r>
              <a:rPr lang="en-US" u="sng" dirty="0" smtClean="0">
                <a:solidFill>
                  <a:schemeClr val="tx1"/>
                </a:solidFill>
              </a:rPr>
              <a:t>Male homosexuality in the Philippines: a short history</a:t>
            </a:r>
            <a:r>
              <a:rPr lang="en-US" dirty="0" smtClean="0">
                <a:solidFill>
                  <a:schemeClr val="tx1"/>
                </a:solidFill>
              </a:rPr>
              <a:t>. IIAS newsletter, 35</a:t>
            </a:r>
            <a:endParaRPr lang="en-GB" dirty="0">
              <a:solidFill>
                <a:schemeClr val="tx1"/>
              </a:solidFill>
            </a:endParaRPr>
          </a:p>
        </p:txBody>
      </p:sp>
      <p:sp>
        <p:nvSpPr>
          <p:cNvPr id="6" name="Rounded Rectangle 5"/>
          <p:cNvSpPr/>
          <p:nvPr/>
        </p:nvSpPr>
        <p:spPr>
          <a:xfrm>
            <a:off x="0" y="5357813"/>
            <a:ext cx="2214563" cy="1143000"/>
          </a:xfrm>
          <a:prstGeom prst="round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err="1">
                <a:solidFill>
                  <a:schemeClr val="tx1"/>
                </a:solidFill>
              </a:rPr>
              <a:t>Crispulo</a:t>
            </a:r>
            <a:r>
              <a:rPr lang="en-US" b="1" dirty="0">
                <a:solidFill>
                  <a:schemeClr val="tx1"/>
                </a:solidFill>
              </a:rPr>
              <a:t> </a:t>
            </a:r>
          </a:p>
          <a:p>
            <a:pPr algn="ctr" fontAlgn="auto">
              <a:spcBef>
                <a:spcPts val="0"/>
              </a:spcBef>
              <a:spcAft>
                <a:spcPts val="0"/>
              </a:spcAft>
              <a:defRPr/>
            </a:pPr>
            <a:r>
              <a:rPr lang="en-US" b="1" dirty="0">
                <a:solidFill>
                  <a:schemeClr val="tx1"/>
                </a:solidFill>
              </a:rPr>
              <a:t>‘</a:t>
            </a:r>
            <a:r>
              <a:rPr lang="en-US" b="1" dirty="0" err="1">
                <a:solidFill>
                  <a:schemeClr val="tx1"/>
                </a:solidFill>
              </a:rPr>
              <a:t>Pulong</a:t>
            </a:r>
            <a:r>
              <a:rPr lang="en-US" b="1" dirty="0">
                <a:solidFill>
                  <a:schemeClr val="tx1"/>
                </a:solidFill>
              </a:rPr>
              <a:t>’</a:t>
            </a:r>
          </a:p>
          <a:p>
            <a:pPr algn="ctr" fontAlgn="auto">
              <a:spcBef>
                <a:spcPts val="0"/>
              </a:spcBef>
              <a:spcAft>
                <a:spcPts val="0"/>
              </a:spcAft>
              <a:defRPr/>
            </a:pPr>
            <a:r>
              <a:rPr lang="en-US" b="1" dirty="0">
                <a:solidFill>
                  <a:schemeClr val="tx1"/>
                </a:solidFill>
              </a:rPr>
              <a:t>Luna </a:t>
            </a:r>
          </a:p>
          <a:p>
            <a:pPr algn="ctr" fontAlgn="auto">
              <a:spcBef>
                <a:spcPts val="0"/>
              </a:spcBef>
              <a:spcAft>
                <a:spcPts val="0"/>
              </a:spcAft>
              <a:defRPr/>
            </a:pPr>
            <a:r>
              <a:rPr lang="en-US" b="1" dirty="0">
                <a:solidFill>
                  <a:schemeClr val="tx1"/>
                </a:solidFill>
              </a:rPr>
              <a:t>(1903-1976)</a:t>
            </a:r>
            <a:endParaRPr lang="en-GB" b="1" dirty="0">
              <a:solidFill>
                <a:schemeClr val="tx1"/>
              </a:solidFill>
            </a:endParaRPr>
          </a:p>
        </p:txBody>
      </p:sp>
      <p:sp>
        <p:nvSpPr>
          <p:cNvPr id="10" name="Rounded Rectangle 9"/>
          <p:cNvSpPr/>
          <p:nvPr/>
        </p:nvSpPr>
        <p:spPr>
          <a:xfrm>
            <a:off x="3857625" y="142875"/>
            <a:ext cx="5286375" cy="2786063"/>
          </a:xfrm>
          <a:prstGeom prst="round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i="1" dirty="0" err="1">
                <a:solidFill>
                  <a:schemeClr val="tx1"/>
                </a:solidFill>
              </a:rPr>
              <a:t>bakla</a:t>
            </a:r>
            <a:r>
              <a:rPr lang="en-US" sz="2400" b="1" i="1" dirty="0">
                <a:solidFill>
                  <a:schemeClr val="tx1"/>
                </a:solidFill>
              </a:rPr>
              <a:t> </a:t>
            </a:r>
            <a:r>
              <a:rPr lang="en-US" sz="2400" b="1" dirty="0">
                <a:solidFill>
                  <a:schemeClr val="tx1"/>
                </a:solidFill>
              </a:rPr>
              <a:t>(man-woman)</a:t>
            </a:r>
          </a:p>
          <a:p>
            <a:pPr algn="ctr" fontAlgn="auto">
              <a:spcBef>
                <a:spcPts val="0"/>
              </a:spcBef>
              <a:spcAft>
                <a:spcPts val="0"/>
              </a:spcAft>
              <a:defRPr/>
            </a:pPr>
            <a:r>
              <a:rPr lang="en-US" sz="2000" b="1" dirty="0">
                <a:solidFill>
                  <a:schemeClr val="tx1"/>
                </a:solidFill>
              </a:rPr>
              <a:t>(=‘</a:t>
            </a:r>
            <a:r>
              <a:rPr lang="en-US" sz="2000" b="1" dirty="0" err="1">
                <a:solidFill>
                  <a:schemeClr val="tx1"/>
                </a:solidFill>
              </a:rPr>
              <a:t>babae-lalake</a:t>
            </a:r>
            <a:r>
              <a:rPr lang="en-US" sz="2000" b="1" dirty="0">
                <a:solidFill>
                  <a:schemeClr val="tx1"/>
                </a:solidFill>
              </a:rPr>
              <a:t>’, or ‘</a:t>
            </a:r>
            <a:r>
              <a:rPr lang="en-US" sz="2000" b="1" dirty="0" err="1">
                <a:solidFill>
                  <a:schemeClr val="tx1"/>
                </a:solidFill>
              </a:rPr>
              <a:t>babae-akala</a:t>
            </a:r>
            <a:r>
              <a:rPr lang="en-US" sz="2000" b="1" dirty="0">
                <a:solidFill>
                  <a:schemeClr val="tx1"/>
                </a:solidFill>
              </a:rPr>
              <a:t>’)</a:t>
            </a:r>
          </a:p>
          <a:p>
            <a:pPr algn="ctr" fontAlgn="auto">
              <a:spcBef>
                <a:spcPts val="0"/>
              </a:spcBef>
              <a:spcAft>
                <a:spcPts val="0"/>
              </a:spcAft>
              <a:defRPr/>
            </a:pPr>
            <a:endParaRPr lang="en-US" sz="2400" b="1" dirty="0">
              <a:solidFill>
                <a:schemeClr val="tx1"/>
              </a:solidFill>
            </a:endParaRPr>
          </a:p>
          <a:p>
            <a:pPr algn="ctr" fontAlgn="auto">
              <a:spcBef>
                <a:spcPts val="0"/>
              </a:spcBef>
              <a:spcAft>
                <a:spcPts val="0"/>
              </a:spcAft>
              <a:defRPr/>
            </a:pPr>
            <a:r>
              <a:rPr lang="en-US" sz="2400" b="1" dirty="0">
                <a:solidFill>
                  <a:schemeClr val="tx1"/>
                </a:solidFill>
              </a:rPr>
              <a:t>also </a:t>
            </a:r>
            <a:r>
              <a:rPr lang="en-US" sz="2400" b="1" i="1" dirty="0" err="1">
                <a:solidFill>
                  <a:schemeClr val="tx1"/>
                </a:solidFill>
              </a:rPr>
              <a:t>binabae</a:t>
            </a:r>
            <a:r>
              <a:rPr lang="en-US" sz="2400" b="1" dirty="0">
                <a:solidFill>
                  <a:schemeClr val="tx1"/>
                </a:solidFill>
              </a:rPr>
              <a:t> (like a woman)</a:t>
            </a:r>
          </a:p>
          <a:p>
            <a:pPr algn="ctr" fontAlgn="auto">
              <a:spcBef>
                <a:spcPts val="0"/>
              </a:spcBef>
              <a:spcAft>
                <a:spcPts val="0"/>
              </a:spcAft>
              <a:defRPr/>
            </a:pPr>
            <a:r>
              <a:rPr lang="en-US" sz="2400" b="1" i="1" dirty="0" err="1">
                <a:solidFill>
                  <a:schemeClr val="tx1"/>
                </a:solidFill>
              </a:rPr>
              <a:t>bayot</a:t>
            </a:r>
            <a:r>
              <a:rPr lang="en-US" sz="2400" b="1" dirty="0">
                <a:solidFill>
                  <a:schemeClr val="tx1"/>
                </a:solidFill>
              </a:rPr>
              <a:t>, </a:t>
            </a:r>
            <a:r>
              <a:rPr lang="en-US" sz="2400" b="1" i="1" dirty="0" err="1">
                <a:solidFill>
                  <a:schemeClr val="tx1"/>
                </a:solidFill>
              </a:rPr>
              <a:t>bading</a:t>
            </a:r>
            <a:r>
              <a:rPr lang="en-US" sz="2400" b="1" dirty="0">
                <a:solidFill>
                  <a:schemeClr val="tx1"/>
                </a:solidFill>
              </a:rPr>
              <a:t> etc.. </a:t>
            </a:r>
          </a:p>
          <a:p>
            <a:pPr algn="ctr" fontAlgn="auto">
              <a:spcBef>
                <a:spcPts val="0"/>
              </a:spcBef>
              <a:spcAft>
                <a:spcPts val="0"/>
              </a:spcAft>
              <a:defRPr/>
            </a:pPr>
            <a:endParaRPr lang="en-US" sz="2400" b="1" dirty="0">
              <a:solidFill>
                <a:schemeClr val="tx1"/>
              </a:solidFill>
            </a:endParaRPr>
          </a:p>
          <a:p>
            <a:pPr algn="ctr" fontAlgn="auto">
              <a:spcBef>
                <a:spcPts val="0"/>
              </a:spcBef>
              <a:spcAft>
                <a:spcPts val="0"/>
              </a:spcAft>
              <a:defRPr/>
            </a:pPr>
            <a:r>
              <a:rPr lang="en-US" sz="2400" b="1" dirty="0">
                <a:solidFill>
                  <a:schemeClr val="tx1"/>
                </a:solidFill>
              </a:rPr>
              <a:t>denoting effeminate “gay” men and trans people.</a:t>
            </a:r>
            <a:endParaRPr lang="en-GB" sz="2400" b="1" dirty="0">
              <a:solidFill>
                <a:schemeClr val="tx1"/>
              </a:solidFill>
            </a:endParaRPr>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pPr eaLnBrk="1" hangingPunct="1"/>
            <a:endParaRPr lang="en-GB" smtClean="0"/>
          </a:p>
        </p:txBody>
      </p:sp>
      <p:sp>
        <p:nvSpPr>
          <p:cNvPr id="37890" name="Content Placeholder 2"/>
          <p:cNvSpPr>
            <a:spLocks noGrp="1"/>
          </p:cNvSpPr>
          <p:nvPr>
            <p:ph idx="1"/>
          </p:nvPr>
        </p:nvSpPr>
        <p:spPr/>
        <p:txBody>
          <a:bodyPr/>
          <a:lstStyle/>
          <a:p>
            <a:pPr eaLnBrk="1" hangingPunct="1"/>
            <a:endParaRPr lang="en-GB" smtClean="0"/>
          </a:p>
        </p:txBody>
      </p:sp>
      <p:grpSp>
        <p:nvGrpSpPr>
          <p:cNvPr id="37891" name="Group 3"/>
          <p:cNvGrpSpPr>
            <a:grpSpLocks/>
          </p:cNvGrpSpPr>
          <p:nvPr/>
        </p:nvGrpSpPr>
        <p:grpSpPr bwMode="auto">
          <a:xfrm>
            <a:off x="-71438" y="0"/>
            <a:ext cx="9215438" cy="6858000"/>
            <a:chOff x="-71502" y="0"/>
            <a:chExt cx="9215502" cy="6858000"/>
          </a:xfrm>
        </p:grpSpPr>
        <p:pic>
          <p:nvPicPr>
            <p:cNvPr id="5" name="Picture 4" descr="genderCopyright_Daitozen-GettyImages.jpg"/>
            <p:cNvPicPr>
              <a:picLocks noChangeAspect="1"/>
            </p:cNvPicPr>
            <p:nvPr/>
          </p:nvPicPr>
          <p:blipFill>
            <a:blip r:embed="rId2">
              <a:lum bright="34000" contrast="-56000"/>
            </a:blip>
            <a:stretch>
              <a:fillRect/>
            </a:stretch>
          </p:blipFill>
          <p:spPr>
            <a:xfrm>
              <a:off x="-71502" y="0"/>
              <a:ext cx="9215502" cy="6858000"/>
            </a:xfrm>
            <a:prstGeom prst="rect">
              <a:avLst/>
            </a:prstGeom>
            <a:effectLst>
              <a:outerShdw blurRad="50800" dist="50800" dir="5400000" algn="ctr" rotWithShape="0">
                <a:srgbClr val="000000">
                  <a:alpha val="11000"/>
                </a:srgbClr>
              </a:outerShdw>
            </a:effectLst>
          </p:spPr>
        </p:pic>
        <p:pic>
          <p:nvPicPr>
            <p:cNvPr id="6" name="Picture 5" descr="asia"/>
            <p:cNvPicPr>
              <a:picLocks noChangeAspect="1" noChangeArrowheads="1"/>
            </p:cNvPicPr>
            <p:nvPr/>
          </p:nvPicPr>
          <p:blipFill>
            <a:blip r:embed="rId3">
              <a:duotone>
                <a:schemeClr val="bg2">
                  <a:shade val="45000"/>
                  <a:satMod val="135000"/>
                </a:schemeClr>
                <a:prstClr val="white"/>
              </a:duotone>
            </a:blip>
            <a:srcRect/>
            <a:stretch>
              <a:fillRect/>
            </a:stretch>
          </p:blipFill>
          <p:spPr>
            <a:xfrm>
              <a:off x="2000232" y="1785926"/>
              <a:ext cx="4356100" cy="3405188"/>
            </a:xfrm>
            <a:prstGeom prst="rect">
              <a:avLst/>
            </a:prstGeom>
            <a:noFill/>
          </p:spPr>
        </p:pic>
      </p:gr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enderCopyright_Daitozen-GettyImages.jpg"/>
          <p:cNvPicPr>
            <a:picLocks noChangeAspect="1"/>
          </p:cNvPicPr>
          <p:nvPr/>
        </p:nvPicPr>
        <p:blipFill>
          <a:blip r:embed="rId2">
            <a:lum bright="34000" contrast="-56000"/>
          </a:blip>
          <a:stretch>
            <a:fillRect/>
          </a:stretch>
        </p:blipFill>
        <p:spPr>
          <a:xfrm>
            <a:off x="-71438" y="0"/>
            <a:ext cx="9215438" cy="6858000"/>
          </a:xfrm>
          <a:prstGeom prst="rect">
            <a:avLst/>
          </a:prstGeom>
          <a:effectLst>
            <a:outerShdw blurRad="50800" dist="50800" dir="5400000" algn="ctr" rotWithShape="0">
              <a:srgbClr val="000000">
                <a:alpha val="11000"/>
              </a:srgbClr>
            </a:outerShdw>
          </a:effectLst>
        </p:spPr>
      </p:pic>
      <p:pic>
        <p:nvPicPr>
          <p:cNvPr id="29" name="Picture 4" descr="asia"/>
          <p:cNvPicPr>
            <a:picLocks noChangeAspect="1" noChangeArrowheads="1"/>
          </p:cNvPicPr>
          <p:nvPr/>
        </p:nvPicPr>
        <p:blipFill>
          <a:blip r:embed="rId3">
            <a:duotone>
              <a:schemeClr val="bg2">
                <a:shade val="45000"/>
                <a:satMod val="135000"/>
              </a:schemeClr>
              <a:prstClr val="white"/>
            </a:duotone>
          </a:blip>
          <a:srcRect/>
          <a:stretch>
            <a:fillRect/>
          </a:stretch>
        </p:blipFill>
        <p:spPr>
          <a:xfrm>
            <a:off x="2000232" y="1785926"/>
            <a:ext cx="4356100" cy="3405188"/>
          </a:xfrm>
          <a:prstGeom prst="rect">
            <a:avLst/>
          </a:prstGeom>
          <a:noFill/>
        </p:spPr>
      </p:pic>
      <p:sp>
        <p:nvSpPr>
          <p:cNvPr id="38915" name="Title 1"/>
          <p:cNvSpPr>
            <a:spLocks noGrp="1"/>
          </p:cNvSpPr>
          <p:nvPr>
            <p:ph type="title"/>
          </p:nvPr>
        </p:nvSpPr>
        <p:spPr/>
        <p:txBody>
          <a:bodyPr/>
          <a:lstStyle/>
          <a:p>
            <a:pPr eaLnBrk="1" hangingPunct="1"/>
            <a:endParaRPr lang="en-GB" smtClean="0"/>
          </a:p>
        </p:txBody>
      </p:sp>
      <p:sp>
        <p:nvSpPr>
          <p:cNvPr id="38916" name="Content Placeholder 2"/>
          <p:cNvSpPr>
            <a:spLocks noGrp="1"/>
          </p:cNvSpPr>
          <p:nvPr>
            <p:ph idx="1"/>
          </p:nvPr>
        </p:nvSpPr>
        <p:spPr>
          <a:xfrm>
            <a:off x="457200" y="1600200"/>
            <a:ext cx="8229600" cy="4972050"/>
          </a:xfrm>
        </p:spPr>
        <p:txBody>
          <a:bodyPr/>
          <a:lstStyle/>
          <a:p>
            <a:pPr lvl="1" eaLnBrk="1" hangingPunct="1">
              <a:buFont typeface="Arial" charset="0"/>
              <a:buNone/>
            </a:pPr>
            <a:endParaRPr lang="en-US" smtClean="0"/>
          </a:p>
          <a:p>
            <a:pPr lvl="1" eaLnBrk="1" hangingPunct="1">
              <a:buFont typeface="Arial" charset="0"/>
              <a:buNone/>
            </a:pPr>
            <a:endParaRPr lang="en-US" smtClean="0"/>
          </a:p>
          <a:p>
            <a:pPr lvl="1" eaLnBrk="1" hangingPunct="1">
              <a:buFont typeface="Arial" charset="0"/>
              <a:buNone/>
            </a:pPr>
            <a:endParaRPr lang="en-US" smtClean="0"/>
          </a:p>
          <a:p>
            <a:pPr lvl="1" eaLnBrk="1" hangingPunct="1">
              <a:buFont typeface="Arial" charset="0"/>
              <a:buNone/>
            </a:pPr>
            <a:endParaRPr lang="en-US" smtClean="0"/>
          </a:p>
          <a:p>
            <a:pPr lvl="1" eaLnBrk="1" hangingPunct="1">
              <a:buFont typeface="Arial" charset="0"/>
              <a:buNone/>
            </a:pPr>
            <a:endParaRPr lang="en-US" smtClean="0"/>
          </a:p>
        </p:txBody>
      </p:sp>
      <p:grpSp>
        <p:nvGrpSpPr>
          <p:cNvPr id="13" name="Group 12"/>
          <p:cNvGrpSpPr>
            <a:grpSpLocks/>
          </p:cNvGrpSpPr>
          <p:nvPr/>
        </p:nvGrpSpPr>
        <p:grpSpPr bwMode="auto">
          <a:xfrm>
            <a:off x="142875" y="2571750"/>
            <a:ext cx="1785938" cy="1643063"/>
            <a:chOff x="6643702" y="285728"/>
            <a:chExt cx="1785950" cy="1643074"/>
          </a:xfrm>
        </p:grpSpPr>
        <p:sp>
          <p:nvSpPr>
            <p:cNvPr id="5" name="Oval 4"/>
            <p:cNvSpPr/>
            <p:nvPr/>
          </p:nvSpPr>
          <p:spPr>
            <a:xfrm>
              <a:off x="6643702" y="285728"/>
              <a:ext cx="1785950" cy="1643074"/>
            </a:xfrm>
            <a:prstGeom prst="ellipse">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w</a:t>
              </a:r>
              <a:endParaRPr lang="en-GB" dirty="0"/>
            </a:p>
          </p:txBody>
        </p:sp>
        <p:sp>
          <p:nvSpPr>
            <p:cNvPr id="38956" name="TextBox 7"/>
            <p:cNvSpPr txBox="1">
              <a:spLocks noChangeArrowheads="1"/>
            </p:cNvSpPr>
            <p:nvPr/>
          </p:nvSpPr>
          <p:spPr bwMode="auto">
            <a:xfrm>
              <a:off x="6715140" y="1000108"/>
              <a:ext cx="1596399" cy="369332"/>
            </a:xfrm>
            <a:prstGeom prst="rect">
              <a:avLst/>
            </a:prstGeom>
            <a:noFill/>
            <a:ln w="9525">
              <a:noFill/>
              <a:miter lim="800000"/>
              <a:headEnd/>
              <a:tailEnd/>
            </a:ln>
          </p:spPr>
          <p:txBody>
            <a:bodyPr wrap="none">
              <a:spAutoFit/>
            </a:bodyPr>
            <a:lstStyle/>
            <a:p>
              <a:r>
                <a:rPr lang="en-US" b="1">
                  <a:latin typeface="Calibri" pitchFamily="34" charset="0"/>
                </a:rPr>
                <a:t>Modernisation</a:t>
              </a:r>
              <a:endParaRPr lang="en-GB" b="1">
                <a:latin typeface="Calibri" pitchFamily="34" charset="0"/>
              </a:endParaRPr>
            </a:p>
          </p:txBody>
        </p:sp>
      </p:grpSp>
      <p:grpSp>
        <p:nvGrpSpPr>
          <p:cNvPr id="17" name="Group 16"/>
          <p:cNvGrpSpPr>
            <a:grpSpLocks/>
          </p:cNvGrpSpPr>
          <p:nvPr/>
        </p:nvGrpSpPr>
        <p:grpSpPr bwMode="auto">
          <a:xfrm>
            <a:off x="7143750" y="2428875"/>
            <a:ext cx="1785938" cy="1643063"/>
            <a:chOff x="6715140" y="1643050"/>
            <a:chExt cx="1785950" cy="1643074"/>
          </a:xfrm>
        </p:grpSpPr>
        <p:sp>
          <p:nvSpPr>
            <p:cNvPr id="11" name="Oval 10"/>
            <p:cNvSpPr/>
            <p:nvPr/>
          </p:nvSpPr>
          <p:spPr>
            <a:xfrm>
              <a:off x="6715140" y="1643050"/>
              <a:ext cx="1785950" cy="1643074"/>
            </a:xfrm>
            <a:prstGeom prst="ellipse">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w</a:t>
              </a:r>
              <a:endParaRPr lang="en-GB" dirty="0"/>
            </a:p>
          </p:txBody>
        </p:sp>
        <p:sp>
          <p:nvSpPr>
            <p:cNvPr id="38954" name="TextBox 15"/>
            <p:cNvSpPr txBox="1">
              <a:spLocks noChangeArrowheads="1"/>
            </p:cNvSpPr>
            <p:nvPr/>
          </p:nvSpPr>
          <p:spPr bwMode="auto">
            <a:xfrm>
              <a:off x="6786578" y="2357430"/>
              <a:ext cx="1630896" cy="369332"/>
            </a:xfrm>
            <a:prstGeom prst="rect">
              <a:avLst/>
            </a:prstGeom>
            <a:noFill/>
            <a:ln w="9525">
              <a:noFill/>
              <a:miter lim="800000"/>
              <a:headEnd/>
              <a:tailEnd/>
            </a:ln>
          </p:spPr>
          <p:txBody>
            <a:bodyPr wrap="none">
              <a:spAutoFit/>
            </a:bodyPr>
            <a:lstStyle/>
            <a:p>
              <a:r>
                <a:rPr lang="en-US" b="1">
                  <a:latin typeface="Calibri" pitchFamily="34" charset="0"/>
                </a:rPr>
                <a:t>Westernisation</a:t>
              </a:r>
              <a:endParaRPr lang="en-GB" b="1">
                <a:latin typeface="Calibri" pitchFamily="34" charset="0"/>
              </a:endParaRPr>
            </a:p>
          </p:txBody>
        </p:sp>
      </p:grpSp>
      <p:grpSp>
        <p:nvGrpSpPr>
          <p:cNvPr id="41" name="Group 40"/>
          <p:cNvGrpSpPr>
            <a:grpSpLocks/>
          </p:cNvGrpSpPr>
          <p:nvPr/>
        </p:nvGrpSpPr>
        <p:grpSpPr bwMode="auto">
          <a:xfrm>
            <a:off x="5214938" y="5000625"/>
            <a:ext cx="1806575" cy="1643063"/>
            <a:chOff x="5214942" y="5000636"/>
            <a:chExt cx="1806337" cy="1643074"/>
          </a:xfrm>
        </p:grpSpPr>
        <p:sp>
          <p:nvSpPr>
            <p:cNvPr id="10" name="Oval 9"/>
            <p:cNvSpPr/>
            <p:nvPr/>
          </p:nvSpPr>
          <p:spPr>
            <a:xfrm>
              <a:off x="5214942" y="5000636"/>
              <a:ext cx="1785702" cy="1643074"/>
            </a:xfrm>
            <a:prstGeom prst="ellipse">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w</a:t>
              </a:r>
              <a:endParaRPr lang="en-GB" dirty="0"/>
            </a:p>
          </p:txBody>
        </p:sp>
        <p:sp>
          <p:nvSpPr>
            <p:cNvPr id="38952" name="TextBox 17"/>
            <p:cNvSpPr txBox="1">
              <a:spLocks noChangeArrowheads="1"/>
            </p:cNvSpPr>
            <p:nvPr/>
          </p:nvSpPr>
          <p:spPr bwMode="auto">
            <a:xfrm>
              <a:off x="5286380" y="5715016"/>
              <a:ext cx="1734899" cy="369332"/>
            </a:xfrm>
            <a:prstGeom prst="rect">
              <a:avLst/>
            </a:prstGeom>
            <a:noFill/>
            <a:ln w="9525">
              <a:noFill/>
              <a:miter lim="800000"/>
              <a:headEnd/>
              <a:tailEnd/>
            </a:ln>
          </p:spPr>
          <p:txBody>
            <a:bodyPr wrap="none">
              <a:spAutoFit/>
            </a:bodyPr>
            <a:lstStyle/>
            <a:p>
              <a:r>
                <a:rPr lang="en-US" b="1">
                  <a:latin typeface="Calibri" pitchFamily="34" charset="0"/>
                </a:rPr>
                <a:t>Industrialisation</a:t>
              </a:r>
              <a:endParaRPr lang="en-GB" b="1">
                <a:latin typeface="Calibri" pitchFamily="34" charset="0"/>
              </a:endParaRPr>
            </a:p>
          </p:txBody>
        </p:sp>
      </p:grpSp>
      <p:grpSp>
        <p:nvGrpSpPr>
          <p:cNvPr id="40" name="Group 39"/>
          <p:cNvGrpSpPr>
            <a:grpSpLocks/>
          </p:cNvGrpSpPr>
          <p:nvPr/>
        </p:nvGrpSpPr>
        <p:grpSpPr bwMode="auto">
          <a:xfrm>
            <a:off x="1857375" y="5000625"/>
            <a:ext cx="1785938" cy="1643063"/>
            <a:chOff x="1857356" y="5000636"/>
            <a:chExt cx="1785950" cy="1643074"/>
          </a:xfrm>
        </p:grpSpPr>
        <p:sp>
          <p:nvSpPr>
            <p:cNvPr id="9" name="Oval 8"/>
            <p:cNvSpPr/>
            <p:nvPr/>
          </p:nvSpPr>
          <p:spPr>
            <a:xfrm>
              <a:off x="1857356" y="5000636"/>
              <a:ext cx="1785950" cy="1643074"/>
            </a:xfrm>
            <a:prstGeom prst="ellipse">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w</a:t>
              </a:r>
              <a:endParaRPr lang="en-GB" dirty="0"/>
            </a:p>
          </p:txBody>
        </p:sp>
        <p:sp>
          <p:nvSpPr>
            <p:cNvPr id="38950" name="TextBox 19"/>
            <p:cNvSpPr txBox="1">
              <a:spLocks noChangeArrowheads="1"/>
            </p:cNvSpPr>
            <p:nvPr/>
          </p:nvSpPr>
          <p:spPr bwMode="auto">
            <a:xfrm>
              <a:off x="2071670" y="5715016"/>
              <a:ext cx="1447319" cy="369332"/>
            </a:xfrm>
            <a:prstGeom prst="rect">
              <a:avLst/>
            </a:prstGeom>
            <a:noFill/>
            <a:ln w="9525">
              <a:noFill/>
              <a:miter lim="800000"/>
              <a:headEnd/>
              <a:tailEnd/>
            </a:ln>
          </p:spPr>
          <p:txBody>
            <a:bodyPr wrap="none">
              <a:spAutoFit/>
            </a:bodyPr>
            <a:lstStyle/>
            <a:p>
              <a:r>
                <a:rPr lang="en-US" b="1">
                  <a:latin typeface="Calibri" pitchFamily="34" charset="0"/>
                </a:rPr>
                <a:t>Globalisation</a:t>
              </a:r>
              <a:endParaRPr lang="en-GB" b="1">
                <a:latin typeface="Calibri" pitchFamily="34" charset="0"/>
              </a:endParaRPr>
            </a:p>
          </p:txBody>
        </p:sp>
      </p:grpSp>
      <p:grpSp>
        <p:nvGrpSpPr>
          <p:cNvPr id="34" name="Group 33"/>
          <p:cNvGrpSpPr>
            <a:grpSpLocks/>
          </p:cNvGrpSpPr>
          <p:nvPr/>
        </p:nvGrpSpPr>
        <p:grpSpPr bwMode="auto">
          <a:xfrm>
            <a:off x="1857375" y="214313"/>
            <a:ext cx="1785938" cy="1643062"/>
            <a:chOff x="6643702" y="285728"/>
            <a:chExt cx="1785950" cy="1643074"/>
          </a:xfrm>
        </p:grpSpPr>
        <p:sp>
          <p:nvSpPr>
            <p:cNvPr id="35" name="Oval 34"/>
            <p:cNvSpPr/>
            <p:nvPr/>
          </p:nvSpPr>
          <p:spPr>
            <a:xfrm>
              <a:off x="6643702" y="285728"/>
              <a:ext cx="1785950" cy="1643074"/>
            </a:xfrm>
            <a:prstGeom prst="ellipse">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w</a:t>
              </a:r>
              <a:endParaRPr lang="en-GB" dirty="0"/>
            </a:p>
          </p:txBody>
        </p:sp>
        <p:sp>
          <p:nvSpPr>
            <p:cNvPr id="38948" name="TextBox 35"/>
            <p:cNvSpPr txBox="1">
              <a:spLocks noChangeArrowheads="1"/>
            </p:cNvSpPr>
            <p:nvPr/>
          </p:nvSpPr>
          <p:spPr bwMode="auto">
            <a:xfrm>
              <a:off x="6858016" y="1000108"/>
              <a:ext cx="1375185" cy="369332"/>
            </a:xfrm>
            <a:prstGeom prst="rect">
              <a:avLst/>
            </a:prstGeom>
            <a:noFill/>
            <a:ln w="9525">
              <a:noFill/>
              <a:miter lim="800000"/>
              <a:headEnd/>
              <a:tailEnd/>
            </a:ln>
          </p:spPr>
          <p:txBody>
            <a:bodyPr wrap="none">
              <a:spAutoFit/>
            </a:bodyPr>
            <a:lstStyle/>
            <a:p>
              <a:r>
                <a:rPr lang="en-US" b="1">
                  <a:latin typeface="Calibri" pitchFamily="34" charset="0"/>
                </a:rPr>
                <a:t>Colonisation</a:t>
              </a:r>
              <a:endParaRPr lang="en-GB" b="1">
                <a:latin typeface="Calibri" pitchFamily="34" charset="0"/>
              </a:endParaRPr>
            </a:p>
          </p:txBody>
        </p:sp>
      </p:grpSp>
      <p:grpSp>
        <p:nvGrpSpPr>
          <p:cNvPr id="39" name="Group 38"/>
          <p:cNvGrpSpPr>
            <a:grpSpLocks/>
          </p:cNvGrpSpPr>
          <p:nvPr/>
        </p:nvGrpSpPr>
        <p:grpSpPr bwMode="auto">
          <a:xfrm>
            <a:off x="5143500" y="214313"/>
            <a:ext cx="1785938" cy="1643062"/>
            <a:chOff x="4572000" y="142852"/>
            <a:chExt cx="1785950" cy="1643074"/>
          </a:xfrm>
        </p:grpSpPr>
        <p:sp>
          <p:nvSpPr>
            <p:cNvPr id="37" name="Oval 36"/>
            <p:cNvSpPr/>
            <p:nvPr/>
          </p:nvSpPr>
          <p:spPr>
            <a:xfrm>
              <a:off x="4572000" y="142852"/>
              <a:ext cx="1785950" cy="1643074"/>
            </a:xfrm>
            <a:prstGeom prst="ellipse">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w</a:t>
              </a:r>
              <a:endParaRPr lang="en-GB" dirty="0"/>
            </a:p>
          </p:txBody>
        </p:sp>
        <p:sp>
          <p:nvSpPr>
            <p:cNvPr id="38946" name="TextBox 37"/>
            <p:cNvSpPr txBox="1">
              <a:spLocks noChangeArrowheads="1"/>
            </p:cNvSpPr>
            <p:nvPr/>
          </p:nvSpPr>
          <p:spPr bwMode="auto">
            <a:xfrm>
              <a:off x="4643438" y="857232"/>
              <a:ext cx="1672381" cy="369332"/>
            </a:xfrm>
            <a:prstGeom prst="rect">
              <a:avLst/>
            </a:prstGeom>
            <a:noFill/>
            <a:ln w="9525">
              <a:noFill/>
              <a:miter lim="800000"/>
              <a:headEnd/>
              <a:tailEnd/>
            </a:ln>
          </p:spPr>
          <p:txBody>
            <a:bodyPr wrap="none">
              <a:spAutoFit/>
            </a:bodyPr>
            <a:lstStyle/>
            <a:p>
              <a:r>
                <a:rPr lang="en-US" b="1">
                  <a:latin typeface="Calibri" pitchFamily="34" charset="0"/>
                </a:rPr>
                <a:t>Christianisation</a:t>
              </a:r>
              <a:endParaRPr lang="en-GB" b="1">
                <a:latin typeface="Calibri" pitchFamily="34" charset="0"/>
              </a:endParaRPr>
            </a:p>
          </p:txBody>
        </p:sp>
      </p:grpSp>
      <p:sp>
        <p:nvSpPr>
          <p:cNvPr id="25" name="Up Arrow 24"/>
          <p:cNvSpPr/>
          <p:nvPr/>
        </p:nvSpPr>
        <p:spPr>
          <a:xfrm rot="20338626">
            <a:off x="331788" y="1400175"/>
            <a:ext cx="2928937" cy="1601788"/>
          </a:xfrm>
          <a:prstGeom prst="upArrow">
            <a:avLst>
              <a:gd name="adj1" fmla="val 50000"/>
              <a:gd name="adj2" fmla="val 50828"/>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rPr>
              <a:t>New moralities</a:t>
            </a:r>
          </a:p>
        </p:txBody>
      </p:sp>
      <p:sp>
        <p:nvSpPr>
          <p:cNvPr id="26" name="Up Arrow 25"/>
          <p:cNvSpPr/>
          <p:nvPr/>
        </p:nvSpPr>
        <p:spPr>
          <a:xfrm rot="1146446">
            <a:off x="5048250" y="1271588"/>
            <a:ext cx="3262313" cy="1716087"/>
          </a:xfrm>
          <a:prstGeom prst="upArrow">
            <a:avLst>
              <a:gd name="adj1" fmla="val 50000"/>
              <a:gd name="adj2" fmla="val 50000"/>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rPr>
              <a:t>New ideas on health</a:t>
            </a:r>
          </a:p>
        </p:txBody>
      </p:sp>
      <p:sp>
        <p:nvSpPr>
          <p:cNvPr id="27" name="Down Arrow 26"/>
          <p:cNvSpPr/>
          <p:nvPr/>
        </p:nvSpPr>
        <p:spPr>
          <a:xfrm rot="1006698">
            <a:off x="476250" y="3771900"/>
            <a:ext cx="3071813" cy="1571625"/>
          </a:xfrm>
          <a:prstGeom prst="downArrow">
            <a:avLst>
              <a:gd name="adj1" fmla="val 50000"/>
              <a:gd name="adj2" fmla="val 50401"/>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rPr>
              <a:t>Decline of gender pluralism </a:t>
            </a:r>
            <a:endParaRPr lang="en-GB" b="1" dirty="0">
              <a:solidFill>
                <a:schemeClr val="tx1"/>
              </a:solidFill>
            </a:endParaRPr>
          </a:p>
        </p:txBody>
      </p:sp>
      <p:sp>
        <p:nvSpPr>
          <p:cNvPr id="28" name="Down Arrow 27"/>
          <p:cNvSpPr/>
          <p:nvPr/>
        </p:nvSpPr>
        <p:spPr>
          <a:xfrm rot="20565701">
            <a:off x="5091113" y="3644900"/>
            <a:ext cx="3143250" cy="1571625"/>
          </a:xfrm>
          <a:prstGeom prst="downArrow">
            <a:avLst>
              <a:gd name="adj1" fmla="val 50000"/>
              <a:gd name="adj2" fmla="val 50401"/>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rPr>
              <a:t>Decline of “trans” </a:t>
            </a:r>
          </a:p>
          <a:p>
            <a:pPr algn="ctr" fontAlgn="auto">
              <a:spcBef>
                <a:spcPts val="0"/>
              </a:spcBef>
              <a:spcAft>
                <a:spcPts val="0"/>
              </a:spcAft>
              <a:defRPr/>
            </a:pPr>
            <a:r>
              <a:rPr lang="en-US" b="1" dirty="0">
                <a:solidFill>
                  <a:schemeClr val="tx1"/>
                </a:solidFill>
              </a:rPr>
              <a:t>social roles</a:t>
            </a:r>
            <a:endParaRPr lang="en-GB" b="1" dirty="0">
              <a:solidFill>
                <a:schemeClr val="tx1"/>
              </a:solidFill>
            </a:endParaRPr>
          </a:p>
        </p:txBody>
      </p:sp>
      <p:sp>
        <p:nvSpPr>
          <p:cNvPr id="43" name="Flowchart: Merge 42"/>
          <p:cNvSpPr/>
          <p:nvPr/>
        </p:nvSpPr>
        <p:spPr>
          <a:xfrm>
            <a:off x="2643174" y="1285860"/>
            <a:ext cx="3286148" cy="1071570"/>
          </a:xfrm>
          <a:prstGeom prst="flowChartMerge">
            <a:avLst/>
          </a:prstGeom>
          <a:blipFill>
            <a:blip r:embed="rId2">
              <a:duotone>
                <a:prstClr val="black"/>
                <a:schemeClr val="accent2">
                  <a:tint val="45000"/>
                  <a:satMod val="400000"/>
                </a:schemeClr>
              </a:duotone>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solidFill>
                <a:schemeClr val="tx1"/>
              </a:solidFill>
            </a:endParaRPr>
          </a:p>
          <a:p>
            <a:pPr algn="ctr" fontAlgn="auto">
              <a:spcBef>
                <a:spcPts val="0"/>
              </a:spcBef>
              <a:spcAft>
                <a:spcPts val="0"/>
              </a:spcAft>
              <a:defRPr/>
            </a:pPr>
            <a:r>
              <a:rPr lang="en-US" sz="2400" b="1" dirty="0">
                <a:solidFill>
                  <a:schemeClr val="tx1"/>
                </a:solidFill>
              </a:rPr>
              <a:t>“Trans” as..</a:t>
            </a:r>
            <a:endParaRPr lang="en-GB" sz="2400" b="1" dirty="0">
              <a:solidFill>
                <a:schemeClr val="tx1"/>
              </a:solidFill>
            </a:endParaRPr>
          </a:p>
        </p:txBody>
      </p:sp>
      <p:sp>
        <p:nvSpPr>
          <p:cNvPr id="44" name="Flowchart: Merge 43"/>
          <p:cNvSpPr/>
          <p:nvPr/>
        </p:nvSpPr>
        <p:spPr>
          <a:xfrm>
            <a:off x="2643174" y="2000240"/>
            <a:ext cx="3429024" cy="1071570"/>
          </a:xfrm>
          <a:prstGeom prst="flowChartMerge">
            <a:avLst/>
          </a:prstGeom>
          <a:blipFill>
            <a:blip r:embed="rId2">
              <a:duotone>
                <a:prstClr val="black"/>
                <a:schemeClr val="accent2">
                  <a:tint val="45000"/>
                  <a:satMod val="400000"/>
                </a:schemeClr>
              </a:duotone>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solidFill>
                <a:schemeClr val="tx1"/>
              </a:solidFill>
            </a:endParaRPr>
          </a:p>
          <a:p>
            <a:pPr algn="ctr" fontAlgn="auto">
              <a:spcBef>
                <a:spcPts val="0"/>
              </a:spcBef>
              <a:spcAft>
                <a:spcPts val="0"/>
              </a:spcAft>
              <a:defRPr/>
            </a:pPr>
            <a:r>
              <a:rPr lang="en-US" sz="2400" b="1" dirty="0">
                <a:solidFill>
                  <a:schemeClr val="tx1"/>
                </a:solidFill>
              </a:rPr>
              <a:t>“unnatural”</a:t>
            </a:r>
            <a:endParaRPr lang="en-GB" sz="2400" b="1" dirty="0">
              <a:solidFill>
                <a:schemeClr val="tx1"/>
              </a:solidFill>
            </a:endParaRPr>
          </a:p>
        </p:txBody>
      </p:sp>
      <p:sp>
        <p:nvSpPr>
          <p:cNvPr id="48" name="Flowchart: Merge 47"/>
          <p:cNvSpPr/>
          <p:nvPr/>
        </p:nvSpPr>
        <p:spPr>
          <a:xfrm>
            <a:off x="2285984" y="2786058"/>
            <a:ext cx="4429156" cy="1071570"/>
          </a:xfrm>
          <a:prstGeom prst="flowChartMerge">
            <a:avLst/>
          </a:prstGeom>
          <a:blipFill>
            <a:blip r:embed="rId2">
              <a:duotone>
                <a:prstClr val="black"/>
                <a:schemeClr val="accent2">
                  <a:tint val="45000"/>
                  <a:satMod val="400000"/>
                </a:schemeClr>
              </a:duotone>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solidFill>
                <a:schemeClr val="tx1"/>
              </a:solidFill>
            </a:endParaRPr>
          </a:p>
          <a:p>
            <a:pPr algn="ctr" fontAlgn="auto">
              <a:spcBef>
                <a:spcPts val="0"/>
              </a:spcBef>
              <a:spcAft>
                <a:spcPts val="0"/>
              </a:spcAft>
              <a:defRPr/>
            </a:pPr>
            <a:r>
              <a:rPr lang="en-US" sz="2400" b="1" dirty="0">
                <a:solidFill>
                  <a:schemeClr val="tx1"/>
                </a:solidFill>
              </a:rPr>
              <a:t>“contradicting God’s will”  </a:t>
            </a:r>
            <a:endParaRPr lang="en-GB" sz="2400" b="1" dirty="0">
              <a:solidFill>
                <a:schemeClr val="tx1"/>
              </a:solidFill>
            </a:endParaRPr>
          </a:p>
        </p:txBody>
      </p:sp>
      <p:sp>
        <p:nvSpPr>
          <p:cNvPr id="46" name="Flowchart: Merge 45"/>
          <p:cNvSpPr/>
          <p:nvPr/>
        </p:nvSpPr>
        <p:spPr>
          <a:xfrm>
            <a:off x="2643174" y="3643314"/>
            <a:ext cx="3500462" cy="1071570"/>
          </a:xfrm>
          <a:prstGeom prst="flowChartMerge">
            <a:avLst/>
          </a:prstGeom>
          <a:blipFill>
            <a:blip r:embed="rId2">
              <a:duotone>
                <a:prstClr val="black"/>
                <a:schemeClr val="accent2">
                  <a:tint val="45000"/>
                  <a:satMod val="400000"/>
                </a:schemeClr>
              </a:duotone>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solidFill>
                <a:schemeClr val="tx1"/>
              </a:solidFill>
            </a:endParaRPr>
          </a:p>
          <a:p>
            <a:pPr algn="ctr" fontAlgn="auto">
              <a:spcBef>
                <a:spcPts val="0"/>
              </a:spcBef>
              <a:spcAft>
                <a:spcPts val="0"/>
              </a:spcAft>
              <a:defRPr/>
            </a:pPr>
            <a:r>
              <a:rPr lang="en-US" sz="2400" b="1" dirty="0">
                <a:solidFill>
                  <a:schemeClr val="tx1"/>
                </a:solidFill>
              </a:rPr>
              <a:t>“sexually deviant”</a:t>
            </a:r>
            <a:endParaRPr lang="en-GB" sz="2400" b="1" dirty="0">
              <a:solidFill>
                <a:schemeClr val="tx1"/>
              </a:solidFill>
            </a:endParaRPr>
          </a:p>
        </p:txBody>
      </p:sp>
      <p:sp>
        <p:nvSpPr>
          <p:cNvPr id="47" name="Flowchart: Merge 46"/>
          <p:cNvSpPr/>
          <p:nvPr/>
        </p:nvSpPr>
        <p:spPr>
          <a:xfrm>
            <a:off x="2643174" y="4500570"/>
            <a:ext cx="3500462" cy="1071570"/>
          </a:xfrm>
          <a:prstGeom prst="flowChartMerge">
            <a:avLst/>
          </a:prstGeom>
          <a:blipFill>
            <a:blip r:embed="rId2">
              <a:duotone>
                <a:prstClr val="black"/>
                <a:schemeClr val="accent2">
                  <a:tint val="45000"/>
                  <a:satMod val="400000"/>
                </a:schemeClr>
              </a:duotone>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solidFill>
                <a:schemeClr val="tx1"/>
              </a:solidFill>
            </a:endParaRPr>
          </a:p>
          <a:p>
            <a:pPr algn="ctr" fontAlgn="auto">
              <a:spcBef>
                <a:spcPts val="0"/>
              </a:spcBef>
              <a:spcAft>
                <a:spcPts val="0"/>
              </a:spcAft>
              <a:defRPr/>
            </a:pPr>
            <a:r>
              <a:rPr lang="en-US" sz="2400" b="1" dirty="0">
                <a:solidFill>
                  <a:schemeClr val="tx1"/>
                </a:solidFill>
              </a:rPr>
              <a:t>“deceptive”</a:t>
            </a:r>
            <a:endParaRPr lang="en-GB" sz="2400" b="1" dirty="0">
              <a:solidFill>
                <a:schemeClr val="tx1"/>
              </a:solidFill>
            </a:endParaRPr>
          </a:p>
        </p:txBody>
      </p:sp>
      <p:sp>
        <p:nvSpPr>
          <p:cNvPr id="49" name="Flowchart: Merge 48"/>
          <p:cNvSpPr/>
          <p:nvPr/>
        </p:nvSpPr>
        <p:spPr>
          <a:xfrm>
            <a:off x="2714612" y="5286388"/>
            <a:ext cx="3429024" cy="1071570"/>
          </a:xfrm>
          <a:prstGeom prst="flowChartMerge">
            <a:avLst/>
          </a:prstGeom>
          <a:blipFill>
            <a:blip r:embed="rId2">
              <a:duotone>
                <a:prstClr val="black"/>
                <a:schemeClr val="accent2">
                  <a:tint val="45000"/>
                  <a:satMod val="400000"/>
                </a:schemeClr>
              </a:duotone>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solidFill>
                <a:schemeClr val="tx1"/>
              </a:solidFill>
            </a:endParaRPr>
          </a:p>
          <a:p>
            <a:pPr algn="ctr" fontAlgn="auto">
              <a:spcBef>
                <a:spcPts val="0"/>
              </a:spcBef>
              <a:spcAft>
                <a:spcPts val="0"/>
              </a:spcAft>
              <a:defRPr/>
            </a:pPr>
            <a:r>
              <a:rPr lang="en-US" sz="2400" b="1" dirty="0">
                <a:solidFill>
                  <a:schemeClr val="tx1"/>
                </a:solidFill>
              </a:rPr>
              <a:t>“sick”</a:t>
            </a:r>
            <a:endParaRPr lang="en-GB" sz="2400" b="1" dirty="0">
              <a:solidFill>
                <a:schemeClr val="tx1"/>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ppt_x"/>
                                          </p:val>
                                        </p:tav>
                                        <p:tav tm="100000">
                                          <p:val>
                                            <p:strVal val="#ppt_x"/>
                                          </p:val>
                                        </p:tav>
                                      </p:tavLst>
                                    </p:anim>
                                    <p:anim calcmode="lin" valueType="num">
                                      <p:cBhvr additive="base">
                                        <p:cTn id="32"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ppt_x"/>
                                          </p:val>
                                        </p:tav>
                                        <p:tav tm="100000">
                                          <p:val>
                                            <p:strVal val="#ppt_x"/>
                                          </p:val>
                                        </p:tav>
                                      </p:tavLst>
                                    </p:anim>
                                    <p:anim calcmode="lin" valueType="num">
                                      <p:cBhvr additive="base">
                                        <p:cTn id="38" dur="500" fill="hold"/>
                                        <p:tgtEl>
                                          <p:spTgt spid="28"/>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500" fill="hold"/>
                                        <p:tgtEl>
                                          <p:spTgt spid="26"/>
                                        </p:tgtEl>
                                        <p:attrNameLst>
                                          <p:attrName>ppt_x</p:attrName>
                                        </p:attrNameLst>
                                      </p:cBhvr>
                                      <p:tavLst>
                                        <p:tav tm="0">
                                          <p:val>
                                            <p:strVal val="#ppt_x"/>
                                          </p:val>
                                        </p:tav>
                                        <p:tav tm="100000">
                                          <p:val>
                                            <p:strVal val="#ppt_x"/>
                                          </p:val>
                                        </p:tav>
                                      </p:tavLst>
                                    </p:anim>
                                    <p:anim calcmode="lin" valueType="num">
                                      <p:cBhvr additive="base">
                                        <p:cTn id="5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1" fill="hold" nodeType="clickEffect">
                                  <p:stCondLst>
                                    <p:cond delay="0"/>
                                  </p:stCondLst>
                                  <p:childTnLst>
                                    <p:set>
                                      <p:cBhvr>
                                        <p:cTn id="54" dur="1" fill="hold">
                                          <p:stCondLst>
                                            <p:cond delay="0"/>
                                          </p:stCondLst>
                                        </p:cTn>
                                        <p:tgtEl>
                                          <p:spTgt spid="43"/>
                                        </p:tgtEl>
                                        <p:attrNameLst>
                                          <p:attrName>style.visibility</p:attrName>
                                        </p:attrNameLst>
                                      </p:cBhvr>
                                      <p:to>
                                        <p:strVal val="visible"/>
                                      </p:to>
                                    </p:set>
                                    <p:anim calcmode="lin" valueType="num">
                                      <p:cBhvr additive="base">
                                        <p:cTn id="55" dur="500" fill="hold"/>
                                        <p:tgtEl>
                                          <p:spTgt spid="43"/>
                                        </p:tgtEl>
                                        <p:attrNameLst>
                                          <p:attrName>ppt_x</p:attrName>
                                        </p:attrNameLst>
                                      </p:cBhvr>
                                      <p:tavLst>
                                        <p:tav tm="0">
                                          <p:val>
                                            <p:strVal val="#ppt_x"/>
                                          </p:val>
                                        </p:tav>
                                        <p:tav tm="100000">
                                          <p:val>
                                            <p:strVal val="#ppt_x"/>
                                          </p:val>
                                        </p:tav>
                                      </p:tavLst>
                                    </p:anim>
                                    <p:anim calcmode="lin" valueType="num">
                                      <p:cBhvr additive="base">
                                        <p:cTn id="56" dur="500" fill="hold"/>
                                        <p:tgtEl>
                                          <p:spTgt spid="43"/>
                                        </p:tgtEl>
                                        <p:attrNameLst>
                                          <p:attrName>ppt_y</p:attrName>
                                        </p:attrNameLst>
                                      </p:cBhvr>
                                      <p:tavLst>
                                        <p:tav tm="0">
                                          <p:val>
                                            <p:strVal val="0-#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1" fill="hold" nodeType="clickEffect">
                                  <p:stCondLst>
                                    <p:cond delay="0"/>
                                  </p:stCondLst>
                                  <p:childTnLst>
                                    <p:set>
                                      <p:cBhvr>
                                        <p:cTn id="60" dur="1" fill="hold">
                                          <p:stCondLst>
                                            <p:cond delay="0"/>
                                          </p:stCondLst>
                                        </p:cTn>
                                        <p:tgtEl>
                                          <p:spTgt spid="44"/>
                                        </p:tgtEl>
                                        <p:attrNameLst>
                                          <p:attrName>style.visibility</p:attrName>
                                        </p:attrNameLst>
                                      </p:cBhvr>
                                      <p:to>
                                        <p:strVal val="visible"/>
                                      </p:to>
                                    </p:set>
                                    <p:anim calcmode="lin" valueType="num">
                                      <p:cBhvr additive="base">
                                        <p:cTn id="61" dur="500" fill="hold"/>
                                        <p:tgtEl>
                                          <p:spTgt spid="44"/>
                                        </p:tgtEl>
                                        <p:attrNameLst>
                                          <p:attrName>ppt_x</p:attrName>
                                        </p:attrNameLst>
                                      </p:cBhvr>
                                      <p:tavLst>
                                        <p:tav tm="0">
                                          <p:val>
                                            <p:strVal val="#ppt_x"/>
                                          </p:val>
                                        </p:tav>
                                        <p:tav tm="100000">
                                          <p:val>
                                            <p:strVal val="#ppt_x"/>
                                          </p:val>
                                        </p:tav>
                                      </p:tavLst>
                                    </p:anim>
                                    <p:anim calcmode="lin" valueType="num">
                                      <p:cBhvr additive="base">
                                        <p:cTn id="62" dur="500" fill="hold"/>
                                        <p:tgtEl>
                                          <p:spTgt spid="44"/>
                                        </p:tgtEl>
                                        <p:attrNameLst>
                                          <p:attrName>ppt_y</p:attrName>
                                        </p:attrNameLst>
                                      </p:cBhvr>
                                      <p:tavLst>
                                        <p:tav tm="0">
                                          <p:val>
                                            <p:strVal val="0-#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1" fill="hold" nodeType="clickEffect">
                                  <p:stCondLst>
                                    <p:cond delay="0"/>
                                  </p:stCondLst>
                                  <p:childTnLst>
                                    <p:set>
                                      <p:cBhvr>
                                        <p:cTn id="66" dur="1" fill="hold">
                                          <p:stCondLst>
                                            <p:cond delay="0"/>
                                          </p:stCondLst>
                                        </p:cTn>
                                        <p:tgtEl>
                                          <p:spTgt spid="48"/>
                                        </p:tgtEl>
                                        <p:attrNameLst>
                                          <p:attrName>style.visibility</p:attrName>
                                        </p:attrNameLst>
                                      </p:cBhvr>
                                      <p:to>
                                        <p:strVal val="visible"/>
                                      </p:to>
                                    </p:set>
                                    <p:anim calcmode="lin" valueType="num">
                                      <p:cBhvr additive="base">
                                        <p:cTn id="67" dur="500" fill="hold"/>
                                        <p:tgtEl>
                                          <p:spTgt spid="48"/>
                                        </p:tgtEl>
                                        <p:attrNameLst>
                                          <p:attrName>ppt_x</p:attrName>
                                        </p:attrNameLst>
                                      </p:cBhvr>
                                      <p:tavLst>
                                        <p:tav tm="0">
                                          <p:val>
                                            <p:strVal val="#ppt_x"/>
                                          </p:val>
                                        </p:tav>
                                        <p:tav tm="100000">
                                          <p:val>
                                            <p:strVal val="#ppt_x"/>
                                          </p:val>
                                        </p:tav>
                                      </p:tavLst>
                                    </p:anim>
                                    <p:anim calcmode="lin" valueType="num">
                                      <p:cBhvr additive="base">
                                        <p:cTn id="68" dur="500" fill="hold"/>
                                        <p:tgtEl>
                                          <p:spTgt spid="48"/>
                                        </p:tgtEl>
                                        <p:attrNameLst>
                                          <p:attrName>ppt_y</p:attrName>
                                        </p:attrNameLst>
                                      </p:cBhvr>
                                      <p:tavLst>
                                        <p:tav tm="0">
                                          <p:val>
                                            <p:strVal val="0-#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1" fill="hold" nodeType="clickEffect">
                                  <p:stCondLst>
                                    <p:cond delay="0"/>
                                  </p:stCondLst>
                                  <p:childTnLst>
                                    <p:set>
                                      <p:cBhvr>
                                        <p:cTn id="72" dur="1" fill="hold">
                                          <p:stCondLst>
                                            <p:cond delay="0"/>
                                          </p:stCondLst>
                                        </p:cTn>
                                        <p:tgtEl>
                                          <p:spTgt spid="46"/>
                                        </p:tgtEl>
                                        <p:attrNameLst>
                                          <p:attrName>style.visibility</p:attrName>
                                        </p:attrNameLst>
                                      </p:cBhvr>
                                      <p:to>
                                        <p:strVal val="visible"/>
                                      </p:to>
                                    </p:set>
                                    <p:anim calcmode="lin" valueType="num">
                                      <p:cBhvr additive="base">
                                        <p:cTn id="73" dur="500" fill="hold"/>
                                        <p:tgtEl>
                                          <p:spTgt spid="46"/>
                                        </p:tgtEl>
                                        <p:attrNameLst>
                                          <p:attrName>ppt_x</p:attrName>
                                        </p:attrNameLst>
                                      </p:cBhvr>
                                      <p:tavLst>
                                        <p:tav tm="0">
                                          <p:val>
                                            <p:strVal val="#ppt_x"/>
                                          </p:val>
                                        </p:tav>
                                        <p:tav tm="100000">
                                          <p:val>
                                            <p:strVal val="#ppt_x"/>
                                          </p:val>
                                        </p:tav>
                                      </p:tavLst>
                                    </p:anim>
                                    <p:anim calcmode="lin" valueType="num">
                                      <p:cBhvr additive="base">
                                        <p:cTn id="74" dur="500" fill="hold"/>
                                        <p:tgtEl>
                                          <p:spTgt spid="46"/>
                                        </p:tgtEl>
                                        <p:attrNameLst>
                                          <p:attrName>ppt_y</p:attrName>
                                        </p:attrNameLst>
                                      </p:cBhvr>
                                      <p:tavLst>
                                        <p:tav tm="0">
                                          <p:val>
                                            <p:strVal val="0-#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1" fill="hold" nodeType="clickEffect">
                                  <p:stCondLst>
                                    <p:cond delay="0"/>
                                  </p:stCondLst>
                                  <p:childTnLst>
                                    <p:set>
                                      <p:cBhvr>
                                        <p:cTn id="78" dur="1" fill="hold">
                                          <p:stCondLst>
                                            <p:cond delay="0"/>
                                          </p:stCondLst>
                                        </p:cTn>
                                        <p:tgtEl>
                                          <p:spTgt spid="47"/>
                                        </p:tgtEl>
                                        <p:attrNameLst>
                                          <p:attrName>style.visibility</p:attrName>
                                        </p:attrNameLst>
                                      </p:cBhvr>
                                      <p:to>
                                        <p:strVal val="visible"/>
                                      </p:to>
                                    </p:set>
                                    <p:anim calcmode="lin" valueType="num">
                                      <p:cBhvr additive="base">
                                        <p:cTn id="79" dur="500" fill="hold"/>
                                        <p:tgtEl>
                                          <p:spTgt spid="47"/>
                                        </p:tgtEl>
                                        <p:attrNameLst>
                                          <p:attrName>ppt_x</p:attrName>
                                        </p:attrNameLst>
                                      </p:cBhvr>
                                      <p:tavLst>
                                        <p:tav tm="0">
                                          <p:val>
                                            <p:strVal val="#ppt_x"/>
                                          </p:val>
                                        </p:tav>
                                        <p:tav tm="100000">
                                          <p:val>
                                            <p:strVal val="#ppt_x"/>
                                          </p:val>
                                        </p:tav>
                                      </p:tavLst>
                                    </p:anim>
                                    <p:anim calcmode="lin" valueType="num">
                                      <p:cBhvr additive="base">
                                        <p:cTn id="80" dur="500" fill="hold"/>
                                        <p:tgtEl>
                                          <p:spTgt spid="47"/>
                                        </p:tgtEl>
                                        <p:attrNameLst>
                                          <p:attrName>ppt_y</p:attrName>
                                        </p:attrNameLst>
                                      </p:cBhvr>
                                      <p:tavLst>
                                        <p:tav tm="0">
                                          <p:val>
                                            <p:strVal val="0-#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1" fill="hold" nodeType="clickEffect">
                                  <p:stCondLst>
                                    <p:cond delay="0"/>
                                  </p:stCondLst>
                                  <p:childTnLst>
                                    <p:set>
                                      <p:cBhvr>
                                        <p:cTn id="84" dur="1" fill="hold">
                                          <p:stCondLst>
                                            <p:cond delay="0"/>
                                          </p:stCondLst>
                                        </p:cTn>
                                        <p:tgtEl>
                                          <p:spTgt spid="49"/>
                                        </p:tgtEl>
                                        <p:attrNameLst>
                                          <p:attrName>style.visibility</p:attrName>
                                        </p:attrNameLst>
                                      </p:cBhvr>
                                      <p:to>
                                        <p:strVal val="visible"/>
                                      </p:to>
                                    </p:set>
                                    <p:anim calcmode="lin" valueType="num">
                                      <p:cBhvr additive="base">
                                        <p:cTn id="85" dur="500" fill="hold"/>
                                        <p:tgtEl>
                                          <p:spTgt spid="49"/>
                                        </p:tgtEl>
                                        <p:attrNameLst>
                                          <p:attrName>ppt_x</p:attrName>
                                        </p:attrNameLst>
                                      </p:cBhvr>
                                      <p:tavLst>
                                        <p:tav tm="0">
                                          <p:val>
                                            <p:strVal val="#ppt_x"/>
                                          </p:val>
                                        </p:tav>
                                        <p:tav tm="100000">
                                          <p:val>
                                            <p:strVal val="#ppt_x"/>
                                          </p:val>
                                        </p:tav>
                                      </p:tavLst>
                                    </p:anim>
                                    <p:anim calcmode="lin" valueType="num">
                                      <p:cBhvr additive="base">
                                        <p:cTn id="86" dur="500" fill="hold"/>
                                        <p:tgtEl>
                                          <p:spTgt spid="4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pPr eaLnBrk="1" hangingPunct="1"/>
            <a:endParaRPr lang="en-GB" smtClean="0"/>
          </a:p>
        </p:txBody>
      </p:sp>
      <p:sp>
        <p:nvSpPr>
          <p:cNvPr id="39938" name="Content Placeholder 2"/>
          <p:cNvSpPr>
            <a:spLocks noGrp="1"/>
          </p:cNvSpPr>
          <p:nvPr>
            <p:ph idx="1"/>
          </p:nvPr>
        </p:nvSpPr>
        <p:spPr/>
        <p:txBody>
          <a:bodyPr/>
          <a:lstStyle/>
          <a:p>
            <a:pPr eaLnBrk="1" hangingPunct="1"/>
            <a:endParaRPr lang="en-GB" smtClean="0"/>
          </a:p>
        </p:txBody>
      </p:sp>
      <p:grpSp>
        <p:nvGrpSpPr>
          <p:cNvPr id="39939" name="Group 3"/>
          <p:cNvGrpSpPr>
            <a:grpSpLocks/>
          </p:cNvGrpSpPr>
          <p:nvPr/>
        </p:nvGrpSpPr>
        <p:grpSpPr bwMode="auto">
          <a:xfrm>
            <a:off x="-71438" y="0"/>
            <a:ext cx="9215438" cy="6858000"/>
            <a:chOff x="-71502" y="0"/>
            <a:chExt cx="9215502" cy="6858000"/>
          </a:xfrm>
        </p:grpSpPr>
        <p:pic>
          <p:nvPicPr>
            <p:cNvPr id="5" name="Picture 4" descr="genderCopyright_Daitozen-GettyImages.jpg"/>
            <p:cNvPicPr>
              <a:picLocks noChangeAspect="1"/>
            </p:cNvPicPr>
            <p:nvPr/>
          </p:nvPicPr>
          <p:blipFill>
            <a:blip r:embed="rId2">
              <a:lum bright="34000" contrast="-56000"/>
            </a:blip>
            <a:stretch>
              <a:fillRect/>
            </a:stretch>
          </p:blipFill>
          <p:spPr>
            <a:xfrm>
              <a:off x="-71502" y="0"/>
              <a:ext cx="9215502" cy="6858000"/>
            </a:xfrm>
            <a:prstGeom prst="rect">
              <a:avLst/>
            </a:prstGeom>
            <a:effectLst>
              <a:outerShdw blurRad="50800" dist="50800" dir="5400000" algn="ctr" rotWithShape="0">
                <a:srgbClr val="000000">
                  <a:alpha val="11000"/>
                </a:srgbClr>
              </a:outerShdw>
            </a:effectLst>
          </p:spPr>
        </p:pic>
        <p:pic>
          <p:nvPicPr>
            <p:cNvPr id="6" name="Picture 5" descr="asia"/>
            <p:cNvPicPr>
              <a:picLocks noChangeAspect="1" noChangeArrowheads="1"/>
            </p:cNvPicPr>
            <p:nvPr/>
          </p:nvPicPr>
          <p:blipFill>
            <a:blip r:embed="rId3">
              <a:duotone>
                <a:schemeClr val="bg2">
                  <a:shade val="45000"/>
                  <a:satMod val="135000"/>
                </a:schemeClr>
                <a:prstClr val="white"/>
              </a:duotone>
            </a:blip>
            <a:srcRect/>
            <a:stretch>
              <a:fillRect/>
            </a:stretch>
          </p:blipFill>
          <p:spPr>
            <a:xfrm>
              <a:off x="2000232" y="1785926"/>
              <a:ext cx="4356100" cy="3405188"/>
            </a:xfrm>
            <a:prstGeom prst="rect">
              <a:avLst/>
            </a:prstGeom>
            <a:noFill/>
          </p:spPr>
        </p:pic>
      </p:gr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1" name="Group 3"/>
          <p:cNvGrpSpPr>
            <a:grpSpLocks/>
          </p:cNvGrpSpPr>
          <p:nvPr/>
        </p:nvGrpSpPr>
        <p:grpSpPr bwMode="auto">
          <a:xfrm>
            <a:off x="-71438" y="0"/>
            <a:ext cx="9215438" cy="6858000"/>
            <a:chOff x="-71502" y="0"/>
            <a:chExt cx="9215502" cy="6858000"/>
          </a:xfrm>
        </p:grpSpPr>
        <p:pic>
          <p:nvPicPr>
            <p:cNvPr id="5" name="Picture 4" descr="genderCopyright_Daitozen-GettyImages.jpg"/>
            <p:cNvPicPr>
              <a:picLocks noChangeAspect="1"/>
            </p:cNvPicPr>
            <p:nvPr/>
          </p:nvPicPr>
          <p:blipFill>
            <a:blip r:embed="rId2">
              <a:lum bright="34000" contrast="-56000"/>
            </a:blip>
            <a:stretch>
              <a:fillRect/>
            </a:stretch>
          </p:blipFill>
          <p:spPr>
            <a:xfrm>
              <a:off x="-71502" y="0"/>
              <a:ext cx="9215502" cy="6858000"/>
            </a:xfrm>
            <a:prstGeom prst="rect">
              <a:avLst/>
            </a:prstGeom>
            <a:effectLst>
              <a:outerShdw blurRad="50800" dist="50800" dir="5400000" algn="ctr" rotWithShape="0">
                <a:srgbClr val="000000">
                  <a:alpha val="11000"/>
                </a:srgbClr>
              </a:outerShdw>
            </a:effectLst>
          </p:spPr>
        </p:pic>
        <p:pic>
          <p:nvPicPr>
            <p:cNvPr id="6" name="Picture 5" descr="asia"/>
            <p:cNvPicPr>
              <a:picLocks noChangeAspect="1" noChangeArrowheads="1"/>
            </p:cNvPicPr>
            <p:nvPr/>
          </p:nvPicPr>
          <p:blipFill>
            <a:blip r:embed="rId3">
              <a:duotone>
                <a:schemeClr val="bg2">
                  <a:shade val="45000"/>
                  <a:satMod val="135000"/>
                </a:schemeClr>
                <a:prstClr val="white"/>
              </a:duotone>
            </a:blip>
            <a:srcRect/>
            <a:stretch>
              <a:fillRect/>
            </a:stretch>
          </p:blipFill>
          <p:spPr>
            <a:xfrm>
              <a:off x="2000232" y="1785926"/>
              <a:ext cx="4356100" cy="3405188"/>
            </a:xfrm>
            <a:prstGeom prst="rect">
              <a:avLst/>
            </a:prstGeom>
            <a:noFill/>
          </p:spPr>
        </p:pic>
      </p:grpSp>
      <p:sp>
        <p:nvSpPr>
          <p:cNvPr id="40962" name="Title 1"/>
          <p:cNvSpPr>
            <a:spLocks noGrp="1"/>
          </p:cNvSpPr>
          <p:nvPr>
            <p:ph type="title"/>
          </p:nvPr>
        </p:nvSpPr>
        <p:spPr/>
        <p:txBody>
          <a:bodyPr/>
          <a:lstStyle/>
          <a:p>
            <a:pPr eaLnBrk="1" hangingPunct="1"/>
            <a:endParaRPr lang="en-GB" sz="3600" b="1" smtClean="0"/>
          </a:p>
        </p:txBody>
      </p:sp>
      <p:sp>
        <p:nvSpPr>
          <p:cNvPr id="3" name="Content Placeholder 2"/>
          <p:cNvSpPr>
            <a:spLocks noGrp="1"/>
          </p:cNvSpPr>
          <p:nvPr>
            <p:ph idx="1"/>
          </p:nvPr>
        </p:nvSpPr>
        <p:spPr>
          <a:xfrm>
            <a:off x="142875" y="571500"/>
            <a:ext cx="8715375" cy="6000750"/>
          </a:xfrm>
        </p:spPr>
        <p:txBody>
          <a:bodyPr rtlCol="0">
            <a:normAutofit fontScale="92500" lnSpcReduction="20000"/>
          </a:bodyPr>
          <a:lstStyle/>
          <a:p>
            <a:pPr eaLnBrk="1" fontAlgn="auto" hangingPunct="1">
              <a:spcAft>
                <a:spcPts val="0"/>
              </a:spcAft>
              <a:buFont typeface="Arial" pitchFamily="34" charset="0"/>
              <a:buChar char="•"/>
              <a:defRPr/>
            </a:pPr>
            <a:r>
              <a:rPr lang="en-US" b="1" dirty="0" err="1" smtClean="0"/>
              <a:t>Transpeople</a:t>
            </a:r>
            <a:r>
              <a:rPr lang="en-US" b="1" dirty="0" smtClean="0"/>
              <a:t> in the Asia-Pacific today</a:t>
            </a:r>
          </a:p>
          <a:p>
            <a:pPr eaLnBrk="1" fontAlgn="auto" hangingPunct="1">
              <a:spcAft>
                <a:spcPts val="0"/>
              </a:spcAft>
              <a:buFont typeface="Arial" pitchFamily="34" charset="0"/>
              <a:buChar char="•"/>
              <a:defRPr/>
            </a:pPr>
            <a:endParaRPr lang="en-US" b="1" dirty="0" smtClean="0"/>
          </a:p>
          <a:p>
            <a:pPr lvl="1" eaLnBrk="1" fontAlgn="auto" hangingPunct="1">
              <a:spcAft>
                <a:spcPts val="0"/>
              </a:spcAft>
              <a:buFont typeface="Arial" pitchFamily="34" charset="0"/>
              <a:buChar char="–"/>
              <a:defRPr/>
            </a:pPr>
            <a:r>
              <a:rPr lang="en-US" dirty="0" smtClean="0"/>
              <a:t>I estimate around 9 - 9.5 million trans* people in Asia-Pacific?  (15 – 15.5 million worldwide?) </a:t>
            </a:r>
          </a:p>
          <a:p>
            <a:pPr lvl="2" eaLnBrk="1" fontAlgn="auto" hangingPunct="1">
              <a:spcAft>
                <a:spcPts val="0"/>
              </a:spcAft>
              <a:buFont typeface="Arial" pitchFamily="34" charset="0"/>
              <a:buChar char="•"/>
              <a:defRPr/>
            </a:pPr>
            <a:r>
              <a:rPr lang="en-US" dirty="0" smtClean="0"/>
              <a:t>(@0.3% for 15+)</a:t>
            </a:r>
          </a:p>
          <a:p>
            <a:pPr lvl="2" eaLnBrk="1" fontAlgn="auto" hangingPunct="1">
              <a:spcAft>
                <a:spcPts val="0"/>
              </a:spcAft>
              <a:buFont typeface="Arial" pitchFamily="34" charset="0"/>
              <a:buChar char="•"/>
              <a:defRPr/>
            </a:pPr>
            <a:r>
              <a:rPr lang="en-US" dirty="0" smtClean="0"/>
              <a:t>- see a paper by Winter and Conway on the </a:t>
            </a:r>
            <a:r>
              <a:rPr lang="en-US" dirty="0" err="1" smtClean="0"/>
              <a:t>TransgenderASIA</a:t>
            </a:r>
            <a:r>
              <a:rPr lang="en-US" dirty="0" smtClean="0"/>
              <a:t> website</a:t>
            </a:r>
          </a:p>
          <a:p>
            <a:pPr lvl="2" eaLnBrk="1" fontAlgn="auto" hangingPunct="1">
              <a:spcAft>
                <a:spcPts val="0"/>
              </a:spcAft>
              <a:buFont typeface="Arial" pitchFamily="34" charset="0"/>
              <a:buChar char="•"/>
              <a:defRPr/>
            </a:pPr>
            <a:endParaRPr lang="en-US" dirty="0" smtClean="0"/>
          </a:p>
          <a:p>
            <a:pPr lvl="1" eaLnBrk="1" fontAlgn="auto" hangingPunct="1">
              <a:spcAft>
                <a:spcPts val="0"/>
              </a:spcAft>
              <a:buFont typeface="Arial" pitchFamily="34" charset="0"/>
              <a:buChar char="–"/>
              <a:defRPr/>
            </a:pPr>
            <a:r>
              <a:rPr lang="en-US" dirty="0" smtClean="0"/>
              <a:t>A-P trans HIV prevalence rates to 49%. Other STIs high.</a:t>
            </a:r>
          </a:p>
          <a:p>
            <a:pPr lvl="1" eaLnBrk="1" fontAlgn="auto" hangingPunct="1">
              <a:spcAft>
                <a:spcPts val="0"/>
              </a:spcAft>
              <a:buFont typeface="Arial" pitchFamily="34" charset="0"/>
              <a:buChar char="–"/>
              <a:defRPr/>
            </a:pPr>
            <a:endParaRPr lang="en-US" dirty="0" smtClean="0"/>
          </a:p>
          <a:p>
            <a:pPr lvl="1" eaLnBrk="1" fontAlgn="auto" hangingPunct="1">
              <a:spcAft>
                <a:spcPts val="0"/>
              </a:spcAft>
              <a:buFont typeface="Arial" pitchFamily="34" charset="0"/>
              <a:buChar char="–"/>
              <a:defRPr/>
            </a:pPr>
            <a:r>
              <a:rPr lang="en-US" dirty="0" smtClean="0"/>
              <a:t>Commission on AIDS in Asia (2010) -  By 2020 trans*and MSM will together constitute majority of new HIV infections</a:t>
            </a:r>
          </a:p>
          <a:p>
            <a:pPr lvl="1" eaLnBrk="1" fontAlgn="auto" hangingPunct="1">
              <a:spcAft>
                <a:spcPts val="0"/>
              </a:spcAft>
              <a:buFont typeface="Arial" pitchFamily="34" charset="0"/>
              <a:buChar char="–"/>
              <a:defRPr/>
            </a:pPr>
            <a:endParaRPr lang="en-US" dirty="0" smtClean="0"/>
          </a:p>
          <a:p>
            <a:pPr lvl="1" eaLnBrk="1" fontAlgn="auto" hangingPunct="1">
              <a:spcAft>
                <a:spcPts val="0"/>
              </a:spcAft>
              <a:buFont typeface="Arial" pitchFamily="34" charset="0"/>
              <a:buChar char="–"/>
              <a:defRPr/>
            </a:pPr>
            <a:r>
              <a:rPr lang="en-US" dirty="0" smtClean="0"/>
              <a:t>A health issue, a rights issue, a development issue</a:t>
            </a:r>
          </a:p>
          <a:p>
            <a:pPr eaLnBrk="1" fontAlgn="auto" hangingPunct="1">
              <a:spcAft>
                <a:spcPts val="0"/>
              </a:spcAft>
              <a:buFont typeface="Arial" pitchFamily="34" charset="0"/>
              <a:buNone/>
              <a:defRPr/>
            </a:pPr>
            <a:r>
              <a:rPr lang="en-US" dirty="0" smtClean="0"/>
              <a:t> </a:t>
            </a:r>
          </a:p>
          <a:p>
            <a:pPr eaLnBrk="1" fontAlgn="auto" hangingPunct="1">
              <a:spcAft>
                <a:spcPts val="0"/>
              </a:spcAft>
              <a:buFont typeface="Arial" pitchFamily="34" charset="0"/>
              <a:buChar char="•"/>
              <a:defRPr/>
            </a:pPr>
            <a:endParaRPr lang="en-GB"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5" name="Group 4"/>
          <p:cNvGrpSpPr>
            <a:grpSpLocks/>
          </p:cNvGrpSpPr>
          <p:nvPr/>
        </p:nvGrpSpPr>
        <p:grpSpPr bwMode="auto">
          <a:xfrm>
            <a:off x="-71438" y="0"/>
            <a:ext cx="9215438" cy="6858000"/>
            <a:chOff x="-71502" y="0"/>
            <a:chExt cx="9215502" cy="6858000"/>
          </a:xfrm>
        </p:grpSpPr>
        <p:pic>
          <p:nvPicPr>
            <p:cNvPr id="6" name="Picture 5" descr="genderCopyright_Daitozen-GettyImages.jpg"/>
            <p:cNvPicPr>
              <a:picLocks noChangeAspect="1"/>
            </p:cNvPicPr>
            <p:nvPr/>
          </p:nvPicPr>
          <p:blipFill>
            <a:blip r:embed="rId2">
              <a:lum bright="34000" contrast="-56000"/>
            </a:blip>
            <a:stretch>
              <a:fillRect/>
            </a:stretch>
          </p:blipFill>
          <p:spPr>
            <a:xfrm>
              <a:off x="-71502" y="0"/>
              <a:ext cx="9215502" cy="6858000"/>
            </a:xfrm>
            <a:prstGeom prst="rect">
              <a:avLst/>
            </a:prstGeom>
            <a:effectLst>
              <a:outerShdw blurRad="50800" dist="50800" dir="5400000" algn="ctr" rotWithShape="0">
                <a:srgbClr val="000000">
                  <a:alpha val="11000"/>
                </a:srgbClr>
              </a:outerShdw>
            </a:effectLst>
          </p:spPr>
        </p:pic>
        <p:pic>
          <p:nvPicPr>
            <p:cNvPr id="7" name="Picture 6" descr="asia"/>
            <p:cNvPicPr>
              <a:picLocks noChangeAspect="1" noChangeArrowheads="1"/>
            </p:cNvPicPr>
            <p:nvPr/>
          </p:nvPicPr>
          <p:blipFill>
            <a:blip r:embed="rId3">
              <a:duotone>
                <a:schemeClr val="bg2">
                  <a:shade val="45000"/>
                  <a:satMod val="135000"/>
                </a:schemeClr>
                <a:prstClr val="white"/>
              </a:duotone>
            </a:blip>
            <a:srcRect/>
            <a:stretch>
              <a:fillRect/>
            </a:stretch>
          </p:blipFill>
          <p:spPr>
            <a:xfrm>
              <a:off x="2000232" y="1785926"/>
              <a:ext cx="4356100" cy="3405188"/>
            </a:xfrm>
            <a:prstGeom prst="rect">
              <a:avLst/>
            </a:prstGeom>
            <a:noFill/>
          </p:spPr>
        </p:pic>
      </p:grpSp>
      <p:sp>
        <p:nvSpPr>
          <p:cNvPr id="41986" name="Title 1"/>
          <p:cNvSpPr>
            <a:spLocks noGrp="1"/>
          </p:cNvSpPr>
          <p:nvPr>
            <p:ph type="title"/>
          </p:nvPr>
        </p:nvSpPr>
        <p:spPr>
          <a:xfrm>
            <a:off x="571500" y="2857500"/>
            <a:ext cx="8229600" cy="1143000"/>
          </a:xfrm>
        </p:spPr>
        <p:txBody>
          <a:bodyPr/>
          <a:lstStyle/>
          <a:p>
            <a:pPr eaLnBrk="1" hangingPunct="1"/>
            <a:r>
              <a:rPr lang="en-US" sz="3600" b="1" smtClean="0"/>
              <a:t>United Nations Development Programme</a:t>
            </a:r>
            <a:br>
              <a:rPr lang="en-US" sz="3600" b="1" smtClean="0"/>
            </a:br>
            <a:r>
              <a:rPr lang="en-US" sz="3600" b="1" smtClean="0"/>
              <a:t/>
            </a:r>
            <a:br>
              <a:rPr lang="en-US" sz="3600" b="1" smtClean="0"/>
            </a:br>
            <a:r>
              <a:rPr lang="en-US" sz="3600" b="1" smtClean="0"/>
              <a:t>‘Transgender persons, human rights and HIV vulnerability in Asia and the Pacific.’</a:t>
            </a:r>
            <a:endParaRPr lang="en-GB" sz="3600" b="1" smtClean="0"/>
          </a:p>
        </p:txBody>
      </p:sp>
      <p:sp>
        <p:nvSpPr>
          <p:cNvPr id="41987" name="Content Placeholder 3"/>
          <p:cNvSpPr>
            <a:spLocks noGrp="1"/>
          </p:cNvSpPr>
          <p:nvPr>
            <p:ph idx="1"/>
          </p:nvPr>
        </p:nvSpPr>
        <p:spPr/>
        <p:txBody>
          <a:bodyPr/>
          <a:lstStyle/>
          <a:p>
            <a:pPr eaLnBrk="1" hangingPunct="1"/>
            <a:endParaRPr lang="en-GB" smtClean="0"/>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09" name="Group 3"/>
          <p:cNvGrpSpPr>
            <a:grpSpLocks/>
          </p:cNvGrpSpPr>
          <p:nvPr/>
        </p:nvGrpSpPr>
        <p:grpSpPr bwMode="auto">
          <a:xfrm>
            <a:off x="-71438" y="0"/>
            <a:ext cx="9215438" cy="6858000"/>
            <a:chOff x="-71502" y="0"/>
            <a:chExt cx="9215502" cy="6858000"/>
          </a:xfrm>
        </p:grpSpPr>
        <p:pic>
          <p:nvPicPr>
            <p:cNvPr id="5" name="Picture 4" descr="genderCopyright_Daitozen-GettyImages.jpg"/>
            <p:cNvPicPr>
              <a:picLocks noChangeAspect="1"/>
            </p:cNvPicPr>
            <p:nvPr/>
          </p:nvPicPr>
          <p:blipFill>
            <a:blip r:embed="rId2">
              <a:lum bright="34000" contrast="-56000"/>
            </a:blip>
            <a:stretch>
              <a:fillRect/>
            </a:stretch>
          </p:blipFill>
          <p:spPr>
            <a:xfrm>
              <a:off x="-71502" y="0"/>
              <a:ext cx="9215502" cy="6858000"/>
            </a:xfrm>
            <a:prstGeom prst="rect">
              <a:avLst/>
            </a:prstGeom>
            <a:effectLst>
              <a:outerShdw blurRad="50800" dist="50800" dir="5400000" algn="ctr" rotWithShape="0">
                <a:srgbClr val="000000">
                  <a:alpha val="11000"/>
                </a:srgbClr>
              </a:outerShdw>
            </a:effectLst>
          </p:spPr>
        </p:pic>
        <p:pic>
          <p:nvPicPr>
            <p:cNvPr id="6" name="Picture 5" descr="asia"/>
            <p:cNvPicPr>
              <a:picLocks noChangeAspect="1" noChangeArrowheads="1"/>
            </p:cNvPicPr>
            <p:nvPr/>
          </p:nvPicPr>
          <p:blipFill>
            <a:blip r:embed="rId3">
              <a:duotone>
                <a:schemeClr val="bg2">
                  <a:shade val="45000"/>
                  <a:satMod val="135000"/>
                </a:schemeClr>
                <a:prstClr val="white"/>
              </a:duotone>
            </a:blip>
            <a:srcRect/>
            <a:stretch>
              <a:fillRect/>
            </a:stretch>
          </p:blipFill>
          <p:spPr>
            <a:xfrm>
              <a:off x="2000232" y="1785926"/>
              <a:ext cx="4356100" cy="3405188"/>
            </a:xfrm>
            <a:prstGeom prst="rect">
              <a:avLst/>
            </a:prstGeom>
            <a:noFill/>
          </p:spPr>
        </p:pic>
      </p:grpSp>
      <p:sp>
        <p:nvSpPr>
          <p:cNvPr id="43010" name="Title 1"/>
          <p:cNvSpPr>
            <a:spLocks noGrp="1"/>
          </p:cNvSpPr>
          <p:nvPr>
            <p:ph type="title"/>
          </p:nvPr>
        </p:nvSpPr>
        <p:spPr/>
        <p:txBody>
          <a:bodyPr/>
          <a:lstStyle/>
          <a:p>
            <a:pPr eaLnBrk="1" hangingPunct="1"/>
            <a:endParaRPr lang="en-GB" smtClean="0"/>
          </a:p>
        </p:txBody>
      </p:sp>
      <p:sp>
        <p:nvSpPr>
          <p:cNvPr id="3" name="Content Placeholder 2"/>
          <p:cNvSpPr>
            <a:spLocks noGrp="1"/>
          </p:cNvSpPr>
          <p:nvPr>
            <p:ph idx="1"/>
          </p:nvPr>
        </p:nvSpPr>
        <p:spPr>
          <a:xfrm>
            <a:off x="357188" y="1428750"/>
            <a:ext cx="8229600" cy="4525963"/>
          </a:xfrm>
        </p:spPr>
        <p:txBody>
          <a:bodyPr/>
          <a:lstStyle/>
          <a:p>
            <a:pPr eaLnBrk="1" hangingPunct="1"/>
            <a:r>
              <a:rPr lang="en-US" smtClean="0"/>
              <a:t>Transgender people:</a:t>
            </a:r>
          </a:p>
          <a:p>
            <a:pPr lvl="1" eaLnBrk="1" hangingPunct="1"/>
            <a:r>
              <a:rPr lang="en-US" smtClean="0"/>
              <a:t>Individuals whose gender identity and/or expression of their gender differs from social norms related to their gender of birth. The term… describes a wide range of identities, roles and experiences which can vary considerably from one culture to another’ </a:t>
            </a:r>
          </a:p>
          <a:p>
            <a:pPr lvl="1" eaLnBrk="1" hangingPunct="1"/>
            <a:endParaRPr lang="en-US" smtClean="0"/>
          </a:p>
          <a:p>
            <a:pPr eaLnBrk="1" hangingPunct="1"/>
            <a:r>
              <a:rPr lang="en-US" b="1" smtClean="0"/>
              <a:t>Trans* people</a:t>
            </a:r>
            <a:endParaRPr lang="en-GB" b="1" smtClean="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3" name="Group 3"/>
          <p:cNvGrpSpPr>
            <a:grpSpLocks/>
          </p:cNvGrpSpPr>
          <p:nvPr/>
        </p:nvGrpSpPr>
        <p:grpSpPr bwMode="auto">
          <a:xfrm>
            <a:off x="-71438" y="0"/>
            <a:ext cx="9215438" cy="6858000"/>
            <a:chOff x="-71502" y="0"/>
            <a:chExt cx="9215502" cy="6858000"/>
          </a:xfrm>
        </p:grpSpPr>
        <p:pic>
          <p:nvPicPr>
            <p:cNvPr id="5" name="Picture 4" descr="genderCopyright_Daitozen-GettyImages.jpg"/>
            <p:cNvPicPr>
              <a:picLocks noChangeAspect="1"/>
            </p:cNvPicPr>
            <p:nvPr/>
          </p:nvPicPr>
          <p:blipFill>
            <a:blip r:embed="rId2">
              <a:lum bright="34000" contrast="-56000"/>
            </a:blip>
            <a:stretch>
              <a:fillRect/>
            </a:stretch>
          </p:blipFill>
          <p:spPr>
            <a:xfrm>
              <a:off x="-71502" y="0"/>
              <a:ext cx="9215502" cy="6858000"/>
            </a:xfrm>
            <a:prstGeom prst="rect">
              <a:avLst/>
            </a:prstGeom>
            <a:effectLst>
              <a:outerShdw blurRad="50800" dist="50800" dir="5400000" algn="ctr" rotWithShape="0">
                <a:srgbClr val="000000">
                  <a:alpha val="11000"/>
                </a:srgbClr>
              </a:outerShdw>
            </a:effectLst>
          </p:spPr>
        </p:pic>
        <p:pic>
          <p:nvPicPr>
            <p:cNvPr id="6" name="Picture 5" descr="asia"/>
            <p:cNvPicPr>
              <a:picLocks noChangeAspect="1" noChangeArrowheads="1"/>
            </p:cNvPicPr>
            <p:nvPr/>
          </p:nvPicPr>
          <p:blipFill>
            <a:blip r:embed="rId3">
              <a:duotone>
                <a:schemeClr val="bg2">
                  <a:shade val="45000"/>
                  <a:satMod val="135000"/>
                </a:schemeClr>
                <a:prstClr val="white"/>
              </a:duotone>
            </a:blip>
            <a:srcRect/>
            <a:stretch>
              <a:fillRect/>
            </a:stretch>
          </p:blipFill>
          <p:spPr>
            <a:xfrm>
              <a:off x="2000232" y="1785926"/>
              <a:ext cx="4356100" cy="3405188"/>
            </a:xfrm>
            <a:prstGeom prst="rect">
              <a:avLst/>
            </a:prstGeom>
            <a:noFill/>
          </p:spPr>
        </p:pic>
      </p:grpSp>
      <p:sp>
        <p:nvSpPr>
          <p:cNvPr id="44034" name="Title 1"/>
          <p:cNvSpPr>
            <a:spLocks noGrp="1"/>
          </p:cNvSpPr>
          <p:nvPr>
            <p:ph type="title"/>
          </p:nvPr>
        </p:nvSpPr>
        <p:spPr/>
        <p:txBody>
          <a:bodyPr/>
          <a:lstStyle/>
          <a:p>
            <a:pPr eaLnBrk="1" hangingPunct="1"/>
            <a:r>
              <a:rPr lang="en-US" sz="3600" b="1" smtClean="0"/>
              <a:t>‘Transgender persons, human rights and HIV vulnerability in Asia and the Pacific.’</a:t>
            </a:r>
            <a:endParaRPr lang="en-GB" sz="3600" b="1" smtClean="0"/>
          </a:p>
        </p:txBody>
      </p:sp>
      <p:sp>
        <p:nvSpPr>
          <p:cNvPr id="3" name="Content Placeholder 2"/>
          <p:cNvSpPr>
            <a:spLocks noGrp="1"/>
          </p:cNvSpPr>
          <p:nvPr>
            <p:ph idx="1"/>
          </p:nvPr>
        </p:nvSpPr>
        <p:spPr>
          <a:xfrm>
            <a:off x="0" y="1643063"/>
            <a:ext cx="9144000" cy="4572000"/>
          </a:xfrm>
        </p:spPr>
        <p:txBody>
          <a:bodyPr/>
          <a:lstStyle/>
          <a:p>
            <a:pPr lvl="1" eaLnBrk="1" hangingPunct="1"/>
            <a:r>
              <a:rPr lang="en-US" smtClean="0"/>
              <a:t>Commissioned by UNDP May 2011</a:t>
            </a:r>
          </a:p>
          <a:p>
            <a:pPr lvl="1" eaLnBrk="1" hangingPunct="1"/>
            <a:r>
              <a:rPr lang="en-US" smtClean="0"/>
              <a:t>In response to calls from trans groups for more trans research</a:t>
            </a:r>
          </a:p>
          <a:p>
            <a:pPr lvl="1" eaLnBrk="1" hangingPunct="1"/>
            <a:endParaRPr lang="en-US" smtClean="0"/>
          </a:p>
          <a:p>
            <a:pPr lvl="1" eaLnBrk="1" hangingPunct="1"/>
            <a:r>
              <a:rPr lang="en-US" smtClean="0"/>
              <a:t>‘Desk review’ </a:t>
            </a:r>
          </a:p>
          <a:p>
            <a:pPr lvl="1" eaLnBrk="1" hangingPunct="1"/>
            <a:r>
              <a:rPr lang="en-US" smtClean="0"/>
              <a:t>Review reviewed by trans group leaders and others</a:t>
            </a:r>
          </a:p>
          <a:p>
            <a:pPr lvl="1" eaLnBrk="1" hangingPunct="1"/>
            <a:endParaRPr lang="en-US" smtClean="0"/>
          </a:p>
          <a:p>
            <a:pPr lvl="1" eaLnBrk="1" hangingPunct="1"/>
            <a:r>
              <a:rPr lang="en-US" smtClean="0"/>
              <a:t>Publication due May 2012 (IDAHOT Day)</a:t>
            </a:r>
          </a:p>
          <a:p>
            <a:pPr eaLnBrk="1" hangingPunct="1"/>
            <a:endParaRPr lang="en-GB" smtClean="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7" name="Group 3"/>
          <p:cNvGrpSpPr>
            <a:grpSpLocks/>
          </p:cNvGrpSpPr>
          <p:nvPr/>
        </p:nvGrpSpPr>
        <p:grpSpPr bwMode="auto">
          <a:xfrm>
            <a:off x="-71438" y="0"/>
            <a:ext cx="9215438" cy="6858000"/>
            <a:chOff x="-71502" y="0"/>
            <a:chExt cx="9215502" cy="6858000"/>
          </a:xfrm>
        </p:grpSpPr>
        <p:pic>
          <p:nvPicPr>
            <p:cNvPr id="5" name="Picture 4" descr="genderCopyright_Daitozen-GettyImages.jpg"/>
            <p:cNvPicPr>
              <a:picLocks noChangeAspect="1"/>
            </p:cNvPicPr>
            <p:nvPr/>
          </p:nvPicPr>
          <p:blipFill>
            <a:blip r:embed="rId2">
              <a:lum bright="34000" contrast="-56000"/>
            </a:blip>
            <a:stretch>
              <a:fillRect/>
            </a:stretch>
          </p:blipFill>
          <p:spPr>
            <a:xfrm>
              <a:off x="-71502" y="0"/>
              <a:ext cx="9215502" cy="6858000"/>
            </a:xfrm>
            <a:prstGeom prst="rect">
              <a:avLst/>
            </a:prstGeom>
            <a:effectLst>
              <a:outerShdw blurRad="50800" dist="50800" dir="5400000" algn="ctr" rotWithShape="0">
                <a:srgbClr val="000000">
                  <a:alpha val="11000"/>
                </a:srgbClr>
              </a:outerShdw>
            </a:effectLst>
          </p:spPr>
        </p:pic>
        <p:pic>
          <p:nvPicPr>
            <p:cNvPr id="6" name="Picture 5" descr="asia"/>
            <p:cNvPicPr>
              <a:picLocks noChangeAspect="1" noChangeArrowheads="1"/>
            </p:cNvPicPr>
            <p:nvPr/>
          </p:nvPicPr>
          <p:blipFill>
            <a:blip r:embed="rId3">
              <a:duotone>
                <a:schemeClr val="bg2">
                  <a:shade val="45000"/>
                  <a:satMod val="135000"/>
                </a:schemeClr>
                <a:prstClr val="white"/>
              </a:duotone>
            </a:blip>
            <a:srcRect/>
            <a:stretch>
              <a:fillRect/>
            </a:stretch>
          </p:blipFill>
          <p:spPr>
            <a:xfrm>
              <a:off x="2000232" y="1785926"/>
              <a:ext cx="4356100" cy="3405188"/>
            </a:xfrm>
            <a:prstGeom prst="rect">
              <a:avLst/>
            </a:prstGeom>
            <a:noFill/>
          </p:spPr>
        </p:pic>
      </p:grpSp>
      <p:sp>
        <p:nvSpPr>
          <p:cNvPr id="45058" name="Title 1"/>
          <p:cNvSpPr>
            <a:spLocks noGrp="1"/>
          </p:cNvSpPr>
          <p:nvPr>
            <p:ph type="title"/>
          </p:nvPr>
        </p:nvSpPr>
        <p:spPr/>
        <p:txBody>
          <a:bodyPr/>
          <a:lstStyle/>
          <a:p>
            <a:pPr eaLnBrk="1" hangingPunct="1"/>
            <a:r>
              <a:rPr lang="en-US" sz="3600" b="1" smtClean="0"/>
              <a:t>‘Transgender persons, human rights and HIV vulnerability in Asia and the Pacific.’</a:t>
            </a:r>
            <a:endParaRPr lang="en-GB" sz="3600" b="1" smtClean="0"/>
          </a:p>
        </p:txBody>
      </p:sp>
      <p:sp>
        <p:nvSpPr>
          <p:cNvPr id="3" name="Content Placeholder 2"/>
          <p:cNvSpPr>
            <a:spLocks noGrp="1"/>
          </p:cNvSpPr>
          <p:nvPr>
            <p:ph idx="1"/>
          </p:nvPr>
        </p:nvSpPr>
        <p:spPr>
          <a:xfrm>
            <a:off x="214313" y="1643063"/>
            <a:ext cx="8715375" cy="5000625"/>
          </a:xfrm>
        </p:spPr>
        <p:txBody>
          <a:bodyPr rtlCol="0">
            <a:normAutofit fontScale="92500" lnSpcReduction="10000"/>
          </a:bodyPr>
          <a:lstStyle/>
          <a:p>
            <a:pPr eaLnBrk="1" fontAlgn="auto" hangingPunct="1">
              <a:spcAft>
                <a:spcPts val="0"/>
              </a:spcAft>
              <a:buFont typeface="Arial" pitchFamily="34" charset="0"/>
              <a:buChar char="•"/>
              <a:defRPr/>
            </a:pPr>
            <a:r>
              <a:rPr lang="en-US" b="1" dirty="0" smtClean="0"/>
              <a:t>Aims:</a:t>
            </a:r>
          </a:p>
          <a:p>
            <a:pPr lvl="1" eaLnBrk="1" fontAlgn="auto" hangingPunct="1">
              <a:spcAft>
                <a:spcPts val="0"/>
              </a:spcAft>
              <a:buFont typeface="Arial" pitchFamily="34" charset="0"/>
              <a:buChar char="–"/>
              <a:defRPr/>
            </a:pPr>
            <a:r>
              <a:rPr lang="en-US" b="1" dirty="0" smtClean="0"/>
              <a:t>To examine laws, regulations, policies and practices </a:t>
            </a:r>
            <a:r>
              <a:rPr lang="en-US" dirty="0" smtClean="0"/>
              <a:t>that prompt, reinforce, reflect or express stigma and prejudice towards trans* people</a:t>
            </a:r>
          </a:p>
          <a:p>
            <a:pPr lvl="1" eaLnBrk="1" fontAlgn="auto" hangingPunct="1">
              <a:spcAft>
                <a:spcPts val="0"/>
              </a:spcAft>
              <a:buFont typeface="Arial" pitchFamily="34" charset="0"/>
              <a:buChar char="–"/>
              <a:defRPr/>
            </a:pPr>
            <a:endParaRPr lang="en-US" b="1" dirty="0" smtClean="0"/>
          </a:p>
          <a:p>
            <a:pPr lvl="1" eaLnBrk="1" fontAlgn="auto" hangingPunct="1">
              <a:spcAft>
                <a:spcPts val="0"/>
              </a:spcAft>
              <a:buFont typeface="Arial" pitchFamily="34" charset="0"/>
              <a:buChar char="–"/>
              <a:defRPr/>
            </a:pPr>
            <a:r>
              <a:rPr lang="en-US" b="1" dirty="0" smtClean="0"/>
              <a:t>To identify vulnerabilities to HIV and barriers to access or uptake</a:t>
            </a:r>
            <a:r>
              <a:rPr lang="en-US" dirty="0" smtClean="0"/>
              <a:t> of HIV-related healthcare services, and:</a:t>
            </a:r>
          </a:p>
          <a:p>
            <a:pPr lvl="1" eaLnBrk="1" fontAlgn="auto" hangingPunct="1">
              <a:spcAft>
                <a:spcPts val="0"/>
              </a:spcAft>
              <a:buFont typeface="Arial" pitchFamily="34" charset="0"/>
              <a:buChar char="–"/>
              <a:defRPr/>
            </a:pPr>
            <a:endParaRPr lang="en-US" b="1" dirty="0" smtClean="0"/>
          </a:p>
          <a:p>
            <a:pPr lvl="1" eaLnBrk="1" fontAlgn="auto" hangingPunct="1">
              <a:spcAft>
                <a:spcPts val="0"/>
              </a:spcAft>
              <a:buFont typeface="Arial" pitchFamily="34" charset="0"/>
              <a:buChar char="–"/>
              <a:defRPr/>
            </a:pPr>
            <a:r>
              <a:rPr lang="en-US" b="1" dirty="0" smtClean="0"/>
              <a:t>To establish a research agenda </a:t>
            </a:r>
            <a:r>
              <a:rPr lang="en-US" dirty="0" smtClean="0"/>
              <a:t>aimed at providing the sort of data  that will enable a reduction in future risk, as well as better access to treatment, care and support for transgender persons living with HIV.</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081" name="Group 3"/>
          <p:cNvGrpSpPr>
            <a:grpSpLocks/>
          </p:cNvGrpSpPr>
          <p:nvPr/>
        </p:nvGrpSpPr>
        <p:grpSpPr bwMode="auto">
          <a:xfrm>
            <a:off x="-71438" y="0"/>
            <a:ext cx="9215438" cy="6858000"/>
            <a:chOff x="-71502" y="0"/>
            <a:chExt cx="9215502" cy="6858000"/>
          </a:xfrm>
        </p:grpSpPr>
        <p:pic>
          <p:nvPicPr>
            <p:cNvPr id="5" name="Picture 4" descr="genderCopyright_Daitozen-GettyImages.jpg"/>
            <p:cNvPicPr>
              <a:picLocks noChangeAspect="1"/>
            </p:cNvPicPr>
            <p:nvPr/>
          </p:nvPicPr>
          <p:blipFill>
            <a:blip r:embed="rId2">
              <a:lum bright="34000" contrast="-56000"/>
            </a:blip>
            <a:stretch>
              <a:fillRect/>
            </a:stretch>
          </p:blipFill>
          <p:spPr>
            <a:xfrm>
              <a:off x="-71502" y="0"/>
              <a:ext cx="9215502" cy="6858000"/>
            </a:xfrm>
            <a:prstGeom prst="rect">
              <a:avLst/>
            </a:prstGeom>
            <a:effectLst>
              <a:outerShdw blurRad="50800" dist="50800" dir="5400000" algn="ctr" rotWithShape="0">
                <a:srgbClr val="000000">
                  <a:alpha val="11000"/>
                </a:srgbClr>
              </a:outerShdw>
            </a:effectLst>
          </p:spPr>
        </p:pic>
        <p:pic>
          <p:nvPicPr>
            <p:cNvPr id="6" name="Picture 5" descr="asia"/>
            <p:cNvPicPr>
              <a:picLocks noChangeAspect="1" noChangeArrowheads="1"/>
            </p:cNvPicPr>
            <p:nvPr/>
          </p:nvPicPr>
          <p:blipFill>
            <a:blip r:embed="rId3">
              <a:duotone>
                <a:schemeClr val="bg2">
                  <a:shade val="45000"/>
                  <a:satMod val="135000"/>
                </a:schemeClr>
                <a:prstClr val="white"/>
              </a:duotone>
            </a:blip>
            <a:srcRect/>
            <a:stretch>
              <a:fillRect/>
            </a:stretch>
          </p:blipFill>
          <p:spPr>
            <a:xfrm>
              <a:off x="2000232" y="1785926"/>
              <a:ext cx="4356100" cy="3405188"/>
            </a:xfrm>
            <a:prstGeom prst="rect">
              <a:avLst/>
            </a:prstGeom>
            <a:noFill/>
          </p:spPr>
        </p:pic>
      </p:grpSp>
      <p:sp>
        <p:nvSpPr>
          <p:cNvPr id="46082" name="Title 1"/>
          <p:cNvSpPr>
            <a:spLocks noGrp="1"/>
          </p:cNvSpPr>
          <p:nvPr>
            <p:ph type="title"/>
          </p:nvPr>
        </p:nvSpPr>
        <p:spPr/>
        <p:txBody>
          <a:bodyPr/>
          <a:lstStyle/>
          <a:p>
            <a:pPr eaLnBrk="1" hangingPunct="1"/>
            <a:r>
              <a:rPr lang="en-US" sz="3600" b="1" smtClean="0"/>
              <a:t>‘Transgender persons, human rights and HIV vulnerability in Asia and the Pacific.’</a:t>
            </a:r>
            <a:endParaRPr lang="en-GB" sz="3600" b="1" smtClean="0"/>
          </a:p>
        </p:txBody>
      </p:sp>
      <p:sp>
        <p:nvSpPr>
          <p:cNvPr id="46083" name="Content Placeholder 2"/>
          <p:cNvSpPr>
            <a:spLocks noGrp="1"/>
          </p:cNvSpPr>
          <p:nvPr>
            <p:ph idx="1"/>
          </p:nvPr>
        </p:nvSpPr>
        <p:spPr>
          <a:xfrm>
            <a:off x="1571625" y="2000250"/>
            <a:ext cx="6072188" cy="4525963"/>
          </a:xfrm>
        </p:spPr>
        <p:txBody>
          <a:bodyPr/>
          <a:lstStyle/>
          <a:p>
            <a:pPr algn="ctr" eaLnBrk="1" hangingPunct="1"/>
            <a:endParaRPr lang="en-US" smtClean="0"/>
          </a:p>
          <a:p>
            <a:pPr algn="ctr" eaLnBrk="1" hangingPunct="1">
              <a:buFont typeface="Arial" charset="0"/>
              <a:buNone/>
            </a:pPr>
            <a:r>
              <a:rPr lang="en-US" smtClean="0"/>
              <a:t>A broad-brush picture of what the research shows</a:t>
            </a: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endParaRPr lang="en-GB" smtClean="0"/>
          </a:p>
        </p:txBody>
      </p:sp>
      <p:pic>
        <p:nvPicPr>
          <p:cNvPr id="18434" name="Content Placeholder 3" descr="Brueghel hunteresinthesnow 1565.jpg"/>
          <p:cNvPicPr>
            <a:picLocks noGrp="1" noChangeAspect="1"/>
          </p:cNvPicPr>
          <p:nvPr>
            <p:ph idx="1"/>
          </p:nvPr>
        </p:nvPicPr>
        <p:blipFill>
          <a:blip r:embed="rId2"/>
          <a:srcRect/>
          <a:stretch>
            <a:fillRect/>
          </a:stretch>
        </p:blipFill>
        <p:spPr>
          <a:xfrm>
            <a:off x="0" y="0"/>
            <a:ext cx="9144000" cy="6858000"/>
          </a:xfrm>
        </p:spPr>
      </p:pic>
      <p:sp>
        <p:nvSpPr>
          <p:cNvPr id="5" name="Rounded Rectangle 4"/>
          <p:cNvSpPr/>
          <p:nvPr/>
        </p:nvSpPr>
        <p:spPr>
          <a:xfrm>
            <a:off x="5786438" y="357188"/>
            <a:ext cx="2428875" cy="914400"/>
          </a:xfrm>
          <a:prstGeom prst="round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rPr>
              <a:t>Pieter Breughel.</a:t>
            </a:r>
          </a:p>
          <a:p>
            <a:pPr algn="ctr" fontAlgn="auto">
              <a:spcBef>
                <a:spcPts val="0"/>
              </a:spcBef>
              <a:spcAft>
                <a:spcPts val="0"/>
              </a:spcAft>
              <a:defRPr/>
            </a:pPr>
            <a:r>
              <a:rPr lang="en-US" b="1" dirty="0">
                <a:solidFill>
                  <a:schemeClr val="tx1"/>
                </a:solidFill>
              </a:rPr>
              <a:t>Hunters in the Snow (1565</a:t>
            </a:r>
            <a:r>
              <a:rPr lang="en-US" dirty="0">
                <a:solidFill>
                  <a:schemeClr val="tx1"/>
                </a:solidFill>
              </a:rPr>
              <a:t>)</a:t>
            </a:r>
            <a:endParaRPr lang="en-GB" dirty="0">
              <a:solidFill>
                <a:schemeClr val="tx1"/>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5" name="Group 5"/>
          <p:cNvGrpSpPr>
            <a:grpSpLocks/>
          </p:cNvGrpSpPr>
          <p:nvPr/>
        </p:nvGrpSpPr>
        <p:grpSpPr bwMode="auto">
          <a:xfrm>
            <a:off x="-71438" y="0"/>
            <a:ext cx="9215438" cy="6858000"/>
            <a:chOff x="-71502" y="0"/>
            <a:chExt cx="9215502" cy="6858000"/>
          </a:xfrm>
        </p:grpSpPr>
        <p:pic>
          <p:nvPicPr>
            <p:cNvPr id="7" name="Picture 6" descr="genderCopyright_Daitozen-GettyImages.jpg"/>
            <p:cNvPicPr>
              <a:picLocks noChangeAspect="1"/>
            </p:cNvPicPr>
            <p:nvPr/>
          </p:nvPicPr>
          <p:blipFill>
            <a:blip r:embed="rId2">
              <a:lum bright="34000" contrast="-56000"/>
            </a:blip>
            <a:stretch>
              <a:fillRect/>
            </a:stretch>
          </p:blipFill>
          <p:spPr>
            <a:xfrm>
              <a:off x="-71502" y="0"/>
              <a:ext cx="9215502" cy="6858000"/>
            </a:xfrm>
            <a:prstGeom prst="rect">
              <a:avLst/>
            </a:prstGeom>
            <a:effectLst>
              <a:outerShdw blurRad="50800" dist="50800" dir="5400000" algn="ctr" rotWithShape="0">
                <a:srgbClr val="000000">
                  <a:alpha val="11000"/>
                </a:srgbClr>
              </a:outerShdw>
            </a:effectLst>
          </p:spPr>
        </p:pic>
        <p:pic>
          <p:nvPicPr>
            <p:cNvPr id="8" name="Picture 7" descr="asia"/>
            <p:cNvPicPr>
              <a:picLocks noChangeAspect="1" noChangeArrowheads="1"/>
            </p:cNvPicPr>
            <p:nvPr/>
          </p:nvPicPr>
          <p:blipFill>
            <a:blip r:embed="rId3">
              <a:duotone>
                <a:schemeClr val="bg2">
                  <a:shade val="45000"/>
                  <a:satMod val="135000"/>
                </a:schemeClr>
                <a:prstClr val="white"/>
              </a:duotone>
            </a:blip>
            <a:srcRect/>
            <a:stretch>
              <a:fillRect/>
            </a:stretch>
          </p:blipFill>
          <p:spPr>
            <a:xfrm>
              <a:off x="2000232" y="1785926"/>
              <a:ext cx="4356100" cy="3405188"/>
            </a:xfrm>
            <a:prstGeom prst="rect">
              <a:avLst/>
            </a:prstGeom>
            <a:noFill/>
          </p:spPr>
        </p:pic>
      </p:grpSp>
      <p:sp>
        <p:nvSpPr>
          <p:cNvPr id="69636" name="Content Placeholder 2"/>
          <p:cNvSpPr>
            <a:spLocks noGrp="1"/>
          </p:cNvSpPr>
          <p:nvPr>
            <p:ph idx="1"/>
          </p:nvPr>
        </p:nvSpPr>
        <p:spPr>
          <a:xfrm>
            <a:off x="0" y="857250"/>
            <a:ext cx="9144000" cy="5268913"/>
          </a:xfrm>
        </p:spPr>
        <p:txBody>
          <a:bodyPr/>
          <a:lstStyle/>
          <a:p>
            <a:pPr eaLnBrk="1" hangingPunct="1"/>
            <a:r>
              <a:rPr lang="en-US" sz="2400" b="1" smtClean="0"/>
              <a:t>Family and school</a:t>
            </a:r>
          </a:p>
          <a:p>
            <a:pPr lvl="1" eaLnBrk="1" hangingPunct="1"/>
            <a:r>
              <a:rPr lang="en-US" sz="2400" smtClean="0"/>
              <a:t>dropping out and leaving home</a:t>
            </a:r>
          </a:p>
          <a:p>
            <a:pPr lvl="1" eaLnBrk="1" hangingPunct="1"/>
            <a:endParaRPr lang="en-US" smtClean="0"/>
          </a:p>
          <a:p>
            <a:pPr lvl="1" eaLnBrk="1" hangingPunct="1">
              <a:buFontTx/>
              <a:buNone/>
            </a:pPr>
            <a:endParaRPr lang="en-GB" smtClean="0"/>
          </a:p>
        </p:txBody>
      </p:sp>
      <p:sp>
        <p:nvSpPr>
          <p:cNvPr id="47107" name="Title 4"/>
          <p:cNvSpPr>
            <a:spLocks noGrp="1"/>
          </p:cNvSpPr>
          <p:nvPr>
            <p:ph type="title"/>
          </p:nvPr>
        </p:nvSpPr>
        <p:spPr>
          <a:xfrm>
            <a:off x="428625" y="0"/>
            <a:ext cx="8229600" cy="1143000"/>
          </a:xfrm>
        </p:spPr>
        <p:txBody>
          <a:bodyPr/>
          <a:lstStyle/>
          <a:p>
            <a:pPr eaLnBrk="1" hangingPunct="1"/>
            <a:r>
              <a:rPr lang="en-US" sz="3600" b="1" smtClean="0"/>
              <a:t>To the margins of society</a:t>
            </a:r>
            <a:endParaRPr lang="en-GB" sz="3600" smtClean="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63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963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29" name="Group 5"/>
          <p:cNvGrpSpPr>
            <a:grpSpLocks/>
          </p:cNvGrpSpPr>
          <p:nvPr/>
        </p:nvGrpSpPr>
        <p:grpSpPr bwMode="auto">
          <a:xfrm>
            <a:off x="-71438" y="0"/>
            <a:ext cx="9215438" cy="6858000"/>
            <a:chOff x="-71502" y="0"/>
            <a:chExt cx="9215502" cy="6858000"/>
          </a:xfrm>
        </p:grpSpPr>
        <p:pic>
          <p:nvPicPr>
            <p:cNvPr id="7" name="Picture 6" descr="genderCopyright_Daitozen-GettyImages.jpg"/>
            <p:cNvPicPr>
              <a:picLocks noChangeAspect="1"/>
            </p:cNvPicPr>
            <p:nvPr/>
          </p:nvPicPr>
          <p:blipFill>
            <a:blip r:embed="rId2">
              <a:lum bright="34000" contrast="-56000"/>
            </a:blip>
            <a:stretch>
              <a:fillRect/>
            </a:stretch>
          </p:blipFill>
          <p:spPr>
            <a:xfrm>
              <a:off x="-71502" y="0"/>
              <a:ext cx="9215502" cy="6858000"/>
            </a:xfrm>
            <a:prstGeom prst="rect">
              <a:avLst/>
            </a:prstGeom>
            <a:effectLst>
              <a:outerShdw blurRad="50800" dist="50800" dir="5400000" algn="ctr" rotWithShape="0">
                <a:srgbClr val="000000">
                  <a:alpha val="11000"/>
                </a:srgbClr>
              </a:outerShdw>
            </a:effectLst>
          </p:spPr>
        </p:pic>
        <p:pic>
          <p:nvPicPr>
            <p:cNvPr id="8" name="Picture 7" descr="asia"/>
            <p:cNvPicPr>
              <a:picLocks noChangeAspect="1" noChangeArrowheads="1"/>
            </p:cNvPicPr>
            <p:nvPr/>
          </p:nvPicPr>
          <p:blipFill>
            <a:blip r:embed="rId3">
              <a:duotone>
                <a:schemeClr val="bg2">
                  <a:shade val="45000"/>
                  <a:satMod val="135000"/>
                </a:schemeClr>
                <a:prstClr val="white"/>
              </a:duotone>
            </a:blip>
            <a:srcRect/>
            <a:stretch>
              <a:fillRect/>
            </a:stretch>
          </p:blipFill>
          <p:spPr>
            <a:xfrm>
              <a:off x="2000232" y="1785926"/>
              <a:ext cx="4356100" cy="3405188"/>
            </a:xfrm>
            <a:prstGeom prst="rect">
              <a:avLst/>
            </a:prstGeom>
            <a:noFill/>
          </p:spPr>
        </p:pic>
      </p:grpSp>
      <p:sp>
        <p:nvSpPr>
          <p:cNvPr id="3" name="Content Placeholder 2"/>
          <p:cNvSpPr>
            <a:spLocks noGrp="1"/>
          </p:cNvSpPr>
          <p:nvPr>
            <p:ph idx="1"/>
          </p:nvPr>
        </p:nvSpPr>
        <p:spPr>
          <a:xfrm>
            <a:off x="0" y="857250"/>
            <a:ext cx="9144000" cy="5268913"/>
          </a:xfrm>
        </p:spPr>
        <p:txBody>
          <a:bodyPr rtlCol="0">
            <a:normAutofit/>
          </a:bodyPr>
          <a:lstStyle/>
          <a:p>
            <a:pPr eaLnBrk="1" fontAlgn="auto" hangingPunct="1">
              <a:spcAft>
                <a:spcPts val="0"/>
              </a:spcAft>
              <a:buFont typeface="Arial" pitchFamily="34" charset="0"/>
              <a:buChar char="•"/>
              <a:defRPr/>
            </a:pPr>
            <a:r>
              <a:rPr lang="en-US" sz="2400" b="1" dirty="0" smtClean="0">
                <a:solidFill>
                  <a:schemeClr val="bg1">
                    <a:lumMod val="50000"/>
                  </a:schemeClr>
                </a:solidFill>
              </a:rPr>
              <a:t>Family and school</a:t>
            </a:r>
          </a:p>
          <a:p>
            <a:pPr lvl="1" eaLnBrk="1" fontAlgn="auto" hangingPunct="1">
              <a:spcAft>
                <a:spcPts val="0"/>
              </a:spcAft>
              <a:buFont typeface="Arial" pitchFamily="34" charset="0"/>
              <a:buChar char="–"/>
              <a:defRPr/>
            </a:pPr>
            <a:r>
              <a:rPr lang="en-US" sz="2400" dirty="0" smtClean="0">
                <a:solidFill>
                  <a:schemeClr val="bg1">
                    <a:lumMod val="50000"/>
                  </a:schemeClr>
                </a:solidFill>
              </a:rPr>
              <a:t>dropping out and leaving home</a:t>
            </a:r>
          </a:p>
          <a:p>
            <a:pPr eaLnBrk="1" fontAlgn="auto" hangingPunct="1">
              <a:spcAft>
                <a:spcPts val="0"/>
              </a:spcAft>
              <a:buFont typeface="Arial" pitchFamily="34" charset="0"/>
              <a:buChar char="•"/>
              <a:defRPr/>
            </a:pPr>
            <a:r>
              <a:rPr lang="en-US" sz="2400" b="1" dirty="0" smtClean="0"/>
              <a:t>Wider society </a:t>
            </a:r>
          </a:p>
          <a:p>
            <a:pPr lvl="1" eaLnBrk="1" fontAlgn="auto" hangingPunct="1">
              <a:spcAft>
                <a:spcPts val="0"/>
              </a:spcAft>
              <a:buFont typeface="Arial" pitchFamily="34" charset="0"/>
              <a:buChar char="–"/>
              <a:defRPr/>
            </a:pPr>
            <a:r>
              <a:rPr lang="en-US" sz="2400" dirty="0" smtClean="0"/>
              <a:t>employment, housing, health services, access to public spaces. Verbal abuse, violence (incl. sexual), murder.  </a:t>
            </a:r>
          </a:p>
          <a:p>
            <a:pPr lvl="1" eaLnBrk="1" fontAlgn="auto" hangingPunct="1">
              <a:spcAft>
                <a:spcPts val="0"/>
              </a:spcAft>
              <a:buFontTx/>
              <a:buNone/>
              <a:defRPr/>
            </a:pPr>
            <a:endParaRPr lang="en-US" dirty="0" smtClean="0"/>
          </a:p>
          <a:p>
            <a:pPr lvl="1" eaLnBrk="1" fontAlgn="auto" hangingPunct="1">
              <a:spcAft>
                <a:spcPts val="0"/>
              </a:spcAft>
              <a:buFontTx/>
              <a:buNone/>
              <a:defRPr/>
            </a:pPr>
            <a:endParaRPr lang="en-GB" dirty="0"/>
          </a:p>
        </p:txBody>
      </p:sp>
      <p:sp>
        <p:nvSpPr>
          <p:cNvPr id="48131" name="Title 8"/>
          <p:cNvSpPr>
            <a:spLocks noGrp="1"/>
          </p:cNvSpPr>
          <p:nvPr>
            <p:ph type="title"/>
          </p:nvPr>
        </p:nvSpPr>
        <p:spPr>
          <a:xfrm>
            <a:off x="428625" y="0"/>
            <a:ext cx="8229600" cy="1143000"/>
          </a:xfrm>
        </p:spPr>
        <p:txBody>
          <a:bodyPr/>
          <a:lstStyle/>
          <a:p>
            <a:pPr eaLnBrk="1" hangingPunct="1"/>
            <a:r>
              <a:rPr lang="en-US" sz="3600" b="1" smtClean="0"/>
              <a:t>To the margins of society</a:t>
            </a:r>
            <a:endParaRPr lang="en-GB" sz="3600" smtClean="0"/>
          </a:p>
        </p:txBody>
      </p:sp>
      <p:sp>
        <p:nvSpPr>
          <p:cNvPr id="10" name="Rounded Rectangle 9"/>
          <p:cNvSpPr/>
          <p:nvPr/>
        </p:nvSpPr>
        <p:spPr>
          <a:xfrm>
            <a:off x="5357818" y="1571612"/>
            <a:ext cx="3500462" cy="914400"/>
          </a:xfrm>
          <a:prstGeom prst="roundRect">
            <a:avLst/>
          </a:prstGeom>
          <a:blipFill>
            <a:blip r:embed="rId2">
              <a:duotone>
                <a:schemeClr val="accent6">
                  <a:shade val="45000"/>
                  <a:satMod val="135000"/>
                </a:schemeClr>
                <a:prstClr val="white"/>
              </a:duotone>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rPr>
              <a:t>86 known murders Jan08-Dec11</a:t>
            </a:r>
          </a:p>
          <a:p>
            <a:pPr algn="ctr" fontAlgn="auto">
              <a:spcBef>
                <a:spcPts val="0"/>
              </a:spcBef>
              <a:spcAft>
                <a:spcPts val="0"/>
              </a:spcAft>
              <a:defRPr/>
            </a:pPr>
            <a:r>
              <a:rPr lang="en-US" b="1" dirty="0">
                <a:solidFill>
                  <a:schemeClr val="tx1"/>
                </a:solidFill>
              </a:rPr>
              <a:t>TGEU Trans* Murder Monitoring Project </a:t>
            </a:r>
            <a:endParaRPr lang="en-GB" b="1" dirty="0">
              <a:solidFill>
                <a:schemeClr val="tx1"/>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3" name="Group 5"/>
          <p:cNvGrpSpPr>
            <a:grpSpLocks/>
          </p:cNvGrpSpPr>
          <p:nvPr/>
        </p:nvGrpSpPr>
        <p:grpSpPr bwMode="auto">
          <a:xfrm>
            <a:off x="-71438" y="0"/>
            <a:ext cx="9215438" cy="6858000"/>
            <a:chOff x="-71502" y="0"/>
            <a:chExt cx="9215502" cy="6858000"/>
          </a:xfrm>
        </p:grpSpPr>
        <p:pic>
          <p:nvPicPr>
            <p:cNvPr id="7" name="Picture 6" descr="genderCopyright_Daitozen-GettyImages.jpg"/>
            <p:cNvPicPr>
              <a:picLocks noChangeAspect="1"/>
            </p:cNvPicPr>
            <p:nvPr/>
          </p:nvPicPr>
          <p:blipFill>
            <a:blip r:embed="rId2">
              <a:lum bright="34000" contrast="-56000"/>
            </a:blip>
            <a:stretch>
              <a:fillRect/>
            </a:stretch>
          </p:blipFill>
          <p:spPr>
            <a:xfrm>
              <a:off x="-71502" y="0"/>
              <a:ext cx="9215502" cy="6858000"/>
            </a:xfrm>
            <a:prstGeom prst="rect">
              <a:avLst/>
            </a:prstGeom>
            <a:effectLst>
              <a:outerShdw blurRad="50800" dist="50800" dir="5400000" algn="ctr" rotWithShape="0">
                <a:srgbClr val="000000">
                  <a:alpha val="11000"/>
                </a:srgbClr>
              </a:outerShdw>
            </a:effectLst>
          </p:spPr>
        </p:pic>
        <p:pic>
          <p:nvPicPr>
            <p:cNvPr id="8" name="Picture 7" descr="asia"/>
            <p:cNvPicPr>
              <a:picLocks noChangeAspect="1" noChangeArrowheads="1"/>
            </p:cNvPicPr>
            <p:nvPr/>
          </p:nvPicPr>
          <p:blipFill>
            <a:blip r:embed="rId3">
              <a:duotone>
                <a:schemeClr val="bg2">
                  <a:shade val="45000"/>
                  <a:satMod val="135000"/>
                </a:schemeClr>
                <a:prstClr val="white"/>
              </a:duotone>
            </a:blip>
            <a:srcRect/>
            <a:stretch>
              <a:fillRect/>
            </a:stretch>
          </p:blipFill>
          <p:spPr>
            <a:xfrm>
              <a:off x="2000232" y="1785926"/>
              <a:ext cx="4356100" cy="3405188"/>
            </a:xfrm>
            <a:prstGeom prst="rect">
              <a:avLst/>
            </a:prstGeom>
            <a:noFill/>
          </p:spPr>
        </p:pic>
      </p:grpSp>
      <p:sp>
        <p:nvSpPr>
          <p:cNvPr id="3" name="Content Placeholder 2"/>
          <p:cNvSpPr>
            <a:spLocks noGrp="1"/>
          </p:cNvSpPr>
          <p:nvPr>
            <p:ph idx="1"/>
          </p:nvPr>
        </p:nvSpPr>
        <p:spPr>
          <a:xfrm>
            <a:off x="0" y="857250"/>
            <a:ext cx="9144000" cy="5268913"/>
          </a:xfrm>
        </p:spPr>
        <p:txBody>
          <a:bodyPr rtlCol="0">
            <a:normAutofit/>
          </a:bodyPr>
          <a:lstStyle/>
          <a:p>
            <a:pPr eaLnBrk="1" fontAlgn="auto" hangingPunct="1">
              <a:spcAft>
                <a:spcPts val="0"/>
              </a:spcAft>
              <a:buFont typeface="Arial" pitchFamily="34" charset="0"/>
              <a:buChar char="•"/>
              <a:defRPr/>
            </a:pPr>
            <a:r>
              <a:rPr lang="en-US" sz="2400" b="1" dirty="0" smtClean="0">
                <a:solidFill>
                  <a:schemeClr val="bg1">
                    <a:lumMod val="50000"/>
                  </a:schemeClr>
                </a:solidFill>
              </a:rPr>
              <a:t>Family and school</a:t>
            </a:r>
          </a:p>
          <a:p>
            <a:pPr lvl="1" eaLnBrk="1" fontAlgn="auto" hangingPunct="1">
              <a:spcAft>
                <a:spcPts val="0"/>
              </a:spcAft>
              <a:buFont typeface="Arial" pitchFamily="34" charset="0"/>
              <a:buChar char="–"/>
              <a:defRPr/>
            </a:pPr>
            <a:r>
              <a:rPr lang="en-US" sz="2400" dirty="0" smtClean="0">
                <a:solidFill>
                  <a:schemeClr val="bg1">
                    <a:lumMod val="50000"/>
                  </a:schemeClr>
                </a:solidFill>
              </a:rPr>
              <a:t>dropping out and leaving home</a:t>
            </a:r>
          </a:p>
          <a:p>
            <a:pPr eaLnBrk="1" fontAlgn="auto" hangingPunct="1">
              <a:spcAft>
                <a:spcPts val="0"/>
              </a:spcAft>
              <a:buFont typeface="Arial" pitchFamily="34" charset="0"/>
              <a:buChar char="•"/>
              <a:defRPr/>
            </a:pPr>
            <a:r>
              <a:rPr lang="en-US" sz="2400" b="1" dirty="0" smtClean="0"/>
              <a:t>Wider society </a:t>
            </a:r>
          </a:p>
          <a:p>
            <a:pPr lvl="1" eaLnBrk="1" fontAlgn="auto" hangingPunct="1">
              <a:spcAft>
                <a:spcPts val="0"/>
              </a:spcAft>
              <a:buFont typeface="Arial" pitchFamily="34" charset="0"/>
              <a:buChar char="–"/>
              <a:defRPr/>
            </a:pPr>
            <a:r>
              <a:rPr lang="en-US" sz="2400" dirty="0" smtClean="0">
                <a:solidFill>
                  <a:schemeClr val="bg1">
                    <a:lumMod val="50000"/>
                  </a:schemeClr>
                </a:solidFill>
              </a:rPr>
              <a:t>employment, housing, health services, , access to public spaces . </a:t>
            </a:r>
            <a:r>
              <a:rPr lang="en-US" sz="2400" dirty="0" smtClean="0">
                <a:solidFill>
                  <a:schemeClr val="accent3">
                    <a:lumMod val="50000"/>
                  </a:schemeClr>
                </a:solidFill>
              </a:rPr>
              <a:t>Verbal abuse, violence (incl. sexual), murder. </a:t>
            </a:r>
          </a:p>
          <a:p>
            <a:pPr lvl="1" eaLnBrk="1" fontAlgn="auto" hangingPunct="1">
              <a:spcAft>
                <a:spcPts val="0"/>
              </a:spcAft>
              <a:buFont typeface="Arial" pitchFamily="34" charset="0"/>
              <a:buChar char="–"/>
              <a:defRPr/>
            </a:pPr>
            <a:r>
              <a:rPr lang="en-US" sz="2400" dirty="0" smtClean="0"/>
              <a:t>drift towards ‘ghetto’ employment</a:t>
            </a:r>
          </a:p>
          <a:p>
            <a:pPr eaLnBrk="1" fontAlgn="auto" hangingPunct="1">
              <a:spcAft>
                <a:spcPts val="0"/>
              </a:spcAft>
              <a:buFont typeface="Arial" pitchFamily="34" charset="0"/>
              <a:buChar char="•"/>
              <a:defRPr/>
            </a:pPr>
            <a:endParaRPr lang="en-US" dirty="0" smtClean="0"/>
          </a:p>
          <a:p>
            <a:pPr lvl="1" eaLnBrk="1" fontAlgn="auto" hangingPunct="1">
              <a:spcAft>
                <a:spcPts val="0"/>
              </a:spcAft>
              <a:buFont typeface="Arial" pitchFamily="34" charset="0"/>
              <a:buChar char="–"/>
              <a:defRPr/>
            </a:pPr>
            <a:endParaRPr lang="en-US" dirty="0" smtClean="0"/>
          </a:p>
          <a:p>
            <a:pPr lvl="1" eaLnBrk="1" fontAlgn="auto" hangingPunct="1">
              <a:spcAft>
                <a:spcPts val="0"/>
              </a:spcAft>
              <a:buFontTx/>
              <a:buNone/>
              <a:defRPr/>
            </a:pPr>
            <a:endParaRPr lang="en-GB" dirty="0"/>
          </a:p>
        </p:txBody>
      </p:sp>
      <p:sp>
        <p:nvSpPr>
          <p:cNvPr id="49155" name="Title 8"/>
          <p:cNvSpPr>
            <a:spLocks noGrp="1"/>
          </p:cNvSpPr>
          <p:nvPr>
            <p:ph type="title"/>
          </p:nvPr>
        </p:nvSpPr>
        <p:spPr>
          <a:xfrm>
            <a:off x="428625" y="0"/>
            <a:ext cx="8229600" cy="1143000"/>
          </a:xfrm>
        </p:spPr>
        <p:txBody>
          <a:bodyPr/>
          <a:lstStyle/>
          <a:p>
            <a:pPr eaLnBrk="1" hangingPunct="1"/>
            <a:r>
              <a:rPr lang="en-US" sz="3600" b="1" smtClean="0"/>
              <a:t>To the margins of society</a:t>
            </a:r>
            <a:endParaRPr lang="en-GB" sz="3600" smtClean="0"/>
          </a:p>
        </p:txBody>
      </p:sp>
      <p:sp>
        <p:nvSpPr>
          <p:cNvPr id="10" name="Rounded Rectangle 9"/>
          <p:cNvSpPr/>
          <p:nvPr/>
        </p:nvSpPr>
        <p:spPr>
          <a:xfrm>
            <a:off x="5214942" y="2285992"/>
            <a:ext cx="3500462" cy="1143008"/>
          </a:xfrm>
          <a:prstGeom prst="roundRect">
            <a:avLst/>
          </a:prstGeom>
          <a:blipFill>
            <a:blip r:embed="rId2">
              <a:duotone>
                <a:schemeClr val="accent6">
                  <a:shade val="45000"/>
                  <a:satMod val="135000"/>
                </a:schemeClr>
                <a:prstClr val="white"/>
              </a:duotone>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rPr>
              <a:t>World Bank estimates 35000 trans* female sex workers in Pakistan; around fifth of all sex workers. </a:t>
            </a:r>
            <a:endParaRPr lang="en-GB" b="1" dirty="0">
              <a:solidFill>
                <a:schemeClr val="tx1"/>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177" name="Group 5"/>
          <p:cNvGrpSpPr>
            <a:grpSpLocks/>
          </p:cNvGrpSpPr>
          <p:nvPr/>
        </p:nvGrpSpPr>
        <p:grpSpPr bwMode="auto">
          <a:xfrm>
            <a:off x="-71438" y="0"/>
            <a:ext cx="9215438" cy="6858000"/>
            <a:chOff x="-71502" y="0"/>
            <a:chExt cx="9215502" cy="6858000"/>
          </a:xfrm>
        </p:grpSpPr>
        <p:pic>
          <p:nvPicPr>
            <p:cNvPr id="7" name="Picture 6" descr="genderCopyright_Daitozen-GettyImages.jpg"/>
            <p:cNvPicPr>
              <a:picLocks noChangeAspect="1"/>
            </p:cNvPicPr>
            <p:nvPr/>
          </p:nvPicPr>
          <p:blipFill>
            <a:blip r:embed="rId2">
              <a:lum bright="34000" contrast="-56000"/>
            </a:blip>
            <a:stretch>
              <a:fillRect/>
            </a:stretch>
          </p:blipFill>
          <p:spPr>
            <a:xfrm>
              <a:off x="-71502" y="0"/>
              <a:ext cx="9215502" cy="6858000"/>
            </a:xfrm>
            <a:prstGeom prst="rect">
              <a:avLst/>
            </a:prstGeom>
            <a:effectLst>
              <a:outerShdw blurRad="50800" dist="50800" dir="5400000" algn="ctr" rotWithShape="0">
                <a:srgbClr val="000000">
                  <a:alpha val="11000"/>
                </a:srgbClr>
              </a:outerShdw>
            </a:effectLst>
          </p:spPr>
        </p:pic>
        <p:pic>
          <p:nvPicPr>
            <p:cNvPr id="8" name="Picture 7" descr="asia"/>
            <p:cNvPicPr>
              <a:picLocks noChangeAspect="1" noChangeArrowheads="1"/>
            </p:cNvPicPr>
            <p:nvPr/>
          </p:nvPicPr>
          <p:blipFill>
            <a:blip r:embed="rId3">
              <a:duotone>
                <a:schemeClr val="bg2">
                  <a:shade val="45000"/>
                  <a:satMod val="135000"/>
                </a:schemeClr>
                <a:prstClr val="white"/>
              </a:duotone>
            </a:blip>
            <a:srcRect/>
            <a:stretch>
              <a:fillRect/>
            </a:stretch>
          </p:blipFill>
          <p:spPr>
            <a:xfrm>
              <a:off x="2000232" y="1785926"/>
              <a:ext cx="4356100" cy="3405188"/>
            </a:xfrm>
            <a:prstGeom prst="rect">
              <a:avLst/>
            </a:prstGeom>
            <a:noFill/>
          </p:spPr>
        </p:pic>
      </p:grpSp>
      <p:sp>
        <p:nvSpPr>
          <p:cNvPr id="3" name="Content Placeholder 2"/>
          <p:cNvSpPr>
            <a:spLocks noGrp="1"/>
          </p:cNvSpPr>
          <p:nvPr>
            <p:ph idx="1"/>
          </p:nvPr>
        </p:nvSpPr>
        <p:spPr>
          <a:xfrm>
            <a:off x="0" y="857250"/>
            <a:ext cx="9144000" cy="5268913"/>
          </a:xfrm>
        </p:spPr>
        <p:txBody>
          <a:bodyPr rtlCol="0">
            <a:normAutofit/>
          </a:bodyPr>
          <a:lstStyle/>
          <a:p>
            <a:pPr eaLnBrk="1" fontAlgn="auto" hangingPunct="1">
              <a:spcAft>
                <a:spcPts val="0"/>
              </a:spcAft>
              <a:buFont typeface="Arial" pitchFamily="34" charset="0"/>
              <a:buChar char="•"/>
              <a:defRPr/>
            </a:pPr>
            <a:r>
              <a:rPr lang="en-US" sz="2400" b="1" dirty="0" smtClean="0">
                <a:solidFill>
                  <a:schemeClr val="bg1">
                    <a:lumMod val="50000"/>
                  </a:schemeClr>
                </a:solidFill>
              </a:rPr>
              <a:t>Family and school</a:t>
            </a:r>
          </a:p>
          <a:p>
            <a:pPr lvl="1" eaLnBrk="1" fontAlgn="auto" hangingPunct="1">
              <a:spcAft>
                <a:spcPts val="0"/>
              </a:spcAft>
              <a:buFont typeface="Arial" pitchFamily="34" charset="0"/>
              <a:buChar char="–"/>
              <a:defRPr/>
            </a:pPr>
            <a:r>
              <a:rPr lang="en-US" sz="2400" dirty="0" smtClean="0">
                <a:solidFill>
                  <a:schemeClr val="bg1">
                    <a:lumMod val="50000"/>
                  </a:schemeClr>
                </a:solidFill>
              </a:rPr>
              <a:t>dropping out and leaving home</a:t>
            </a:r>
          </a:p>
          <a:p>
            <a:pPr eaLnBrk="1" fontAlgn="auto" hangingPunct="1">
              <a:spcAft>
                <a:spcPts val="0"/>
              </a:spcAft>
              <a:buFont typeface="Arial" pitchFamily="34" charset="0"/>
              <a:buChar char="•"/>
              <a:defRPr/>
            </a:pPr>
            <a:r>
              <a:rPr lang="en-US" sz="2400" b="1" dirty="0" smtClean="0">
                <a:solidFill>
                  <a:schemeClr val="bg1">
                    <a:lumMod val="50000"/>
                  </a:schemeClr>
                </a:solidFill>
              </a:rPr>
              <a:t>Wider society </a:t>
            </a:r>
          </a:p>
          <a:p>
            <a:pPr lvl="1" eaLnBrk="1" fontAlgn="auto" hangingPunct="1">
              <a:spcAft>
                <a:spcPts val="0"/>
              </a:spcAft>
              <a:buFont typeface="Arial" pitchFamily="34" charset="0"/>
              <a:buChar char="–"/>
              <a:defRPr/>
            </a:pPr>
            <a:r>
              <a:rPr lang="en-US" sz="2400" dirty="0" smtClean="0">
                <a:solidFill>
                  <a:schemeClr val="bg1">
                    <a:lumMod val="50000"/>
                  </a:schemeClr>
                </a:solidFill>
              </a:rPr>
              <a:t>employment, housing, health services, access to public spaces. </a:t>
            </a:r>
            <a:r>
              <a:rPr lang="en-US" sz="2400" dirty="0" smtClean="0">
                <a:solidFill>
                  <a:schemeClr val="accent3">
                    <a:lumMod val="50000"/>
                  </a:schemeClr>
                </a:solidFill>
              </a:rPr>
              <a:t>Verbal abuse, violence (incl. sexual), murder. </a:t>
            </a:r>
          </a:p>
          <a:p>
            <a:pPr lvl="1" eaLnBrk="1" fontAlgn="auto" hangingPunct="1">
              <a:spcAft>
                <a:spcPts val="0"/>
              </a:spcAft>
              <a:buFont typeface="Arial" pitchFamily="34" charset="0"/>
              <a:buChar char="–"/>
              <a:defRPr/>
            </a:pPr>
            <a:r>
              <a:rPr lang="en-US" sz="2400" dirty="0" smtClean="0">
                <a:solidFill>
                  <a:schemeClr val="bg1">
                    <a:lumMod val="50000"/>
                  </a:schemeClr>
                </a:solidFill>
              </a:rPr>
              <a:t>drift towards ‘ghetto’ employment</a:t>
            </a:r>
          </a:p>
          <a:p>
            <a:pPr eaLnBrk="1" fontAlgn="auto" hangingPunct="1">
              <a:spcAft>
                <a:spcPts val="0"/>
              </a:spcAft>
              <a:buFont typeface="Arial" pitchFamily="34" charset="0"/>
              <a:buChar char="•"/>
              <a:defRPr/>
            </a:pPr>
            <a:r>
              <a:rPr lang="en-US" sz="2400" b="1" dirty="0" smtClean="0"/>
              <a:t>Government</a:t>
            </a:r>
          </a:p>
          <a:p>
            <a:pPr lvl="1" eaLnBrk="1" fontAlgn="auto" hangingPunct="1">
              <a:spcAft>
                <a:spcPts val="0"/>
              </a:spcAft>
              <a:buFont typeface="Arial" pitchFamily="34" charset="0"/>
              <a:buChar char="–"/>
              <a:defRPr/>
            </a:pPr>
            <a:r>
              <a:rPr lang="en-US" sz="2400" dirty="0" smtClean="0"/>
              <a:t>documentation: ID cards,</a:t>
            </a:r>
            <a:endParaRPr lang="en-US" dirty="0" smtClean="0"/>
          </a:p>
          <a:p>
            <a:pPr lvl="1" eaLnBrk="1" fontAlgn="auto" hangingPunct="1">
              <a:spcAft>
                <a:spcPts val="0"/>
              </a:spcAft>
              <a:buFont typeface="Arial" pitchFamily="34" charset="0"/>
              <a:buChar char="–"/>
              <a:defRPr/>
            </a:pPr>
            <a:endParaRPr lang="en-US" dirty="0" smtClean="0"/>
          </a:p>
          <a:p>
            <a:pPr lvl="1" eaLnBrk="1" fontAlgn="auto" hangingPunct="1">
              <a:spcAft>
                <a:spcPts val="0"/>
              </a:spcAft>
              <a:buFontTx/>
              <a:buNone/>
              <a:defRPr/>
            </a:pPr>
            <a:endParaRPr lang="en-GB" dirty="0"/>
          </a:p>
        </p:txBody>
      </p:sp>
      <p:sp>
        <p:nvSpPr>
          <p:cNvPr id="50179" name="Title 8"/>
          <p:cNvSpPr>
            <a:spLocks noGrp="1"/>
          </p:cNvSpPr>
          <p:nvPr>
            <p:ph type="title"/>
          </p:nvPr>
        </p:nvSpPr>
        <p:spPr>
          <a:xfrm>
            <a:off x="428625" y="0"/>
            <a:ext cx="8229600" cy="1143000"/>
          </a:xfrm>
        </p:spPr>
        <p:txBody>
          <a:bodyPr/>
          <a:lstStyle/>
          <a:p>
            <a:pPr eaLnBrk="1" hangingPunct="1"/>
            <a:r>
              <a:rPr lang="en-US" sz="3600" b="1" smtClean="0"/>
              <a:t>To the margins of society</a:t>
            </a:r>
            <a:endParaRPr lang="en-GB" sz="3600" smtClean="0"/>
          </a:p>
        </p:txBody>
      </p:sp>
    </p:spTree>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6" descr="IMG_9800.JPG"/>
          <p:cNvPicPr>
            <a:picLocks noChangeAspect="1"/>
          </p:cNvPicPr>
          <p:nvPr/>
        </p:nvPicPr>
        <p:blipFill>
          <a:blip r:embed="rId2"/>
          <a:srcRect/>
          <a:stretch>
            <a:fillRect/>
          </a:stretch>
        </p:blipFill>
        <p:spPr bwMode="auto">
          <a:xfrm>
            <a:off x="4195763" y="0"/>
            <a:ext cx="4948237" cy="3571875"/>
          </a:xfrm>
          <a:prstGeom prst="rect">
            <a:avLst/>
          </a:prstGeom>
          <a:noFill/>
          <a:ln w="9525">
            <a:noFill/>
            <a:miter lim="800000"/>
            <a:headEnd/>
            <a:tailEnd/>
          </a:ln>
        </p:spPr>
      </p:pic>
      <p:pic>
        <p:nvPicPr>
          <p:cNvPr id="51202" name="Picture 11" descr="IMG_0811.JPG"/>
          <p:cNvPicPr>
            <a:picLocks noChangeAspect="1"/>
          </p:cNvPicPr>
          <p:nvPr/>
        </p:nvPicPr>
        <p:blipFill>
          <a:blip r:embed="rId3"/>
          <a:srcRect/>
          <a:stretch>
            <a:fillRect/>
          </a:stretch>
        </p:blipFill>
        <p:spPr bwMode="auto">
          <a:xfrm>
            <a:off x="0" y="0"/>
            <a:ext cx="4286250" cy="3214688"/>
          </a:xfrm>
          <a:prstGeom prst="rect">
            <a:avLst/>
          </a:prstGeom>
          <a:noFill/>
          <a:ln w="9525">
            <a:noFill/>
            <a:miter lim="800000"/>
            <a:headEnd/>
            <a:tailEnd/>
          </a:ln>
        </p:spPr>
      </p:pic>
      <p:pic>
        <p:nvPicPr>
          <p:cNvPr id="51203" name="Content Placeholder 5" descr="aaa Nun's ID IMG_7099.JPG"/>
          <p:cNvPicPr>
            <a:picLocks noGrp="1" noChangeAspect="1"/>
          </p:cNvPicPr>
          <p:nvPr>
            <p:ph idx="1"/>
          </p:nvPr>
        </p:nvPicPr>
        <p:blipFill>
          <a:blip r:embed="rId4"/>
          <a:srcRect/>
          <a:stretch>
            <a:fillRect/>
          </a:stretch>
        </p:blipFill>
        <p:spPr>
          <a:xfrm>
            <a:off x="0" y="3143250"/>
            <a:ext cx="5824538" cy="3714750"/>
          </a:xfrm>
          <a:solidFill>
            <a:srgbClr val="FFFF00">
              <a:alpha val="58038"/>
            </a:srgbClr>
          </a:solidFill>
          <a:ln cap="flat" algn="ctr">
            <a:solidFill>
              <a:schemeClr val="tx1"/>
            </a:solidFill>
            <a:round/>
            <a:headEnd type="none" w="med" len="med"/>
            <a:tailEnd type="none" w="med" len="med"/>
          </a:ln>
        </p:spPr>
      </p:pic>
      <p:sp>
        <p:nvSpPr>
          <p:cNvPr id="51204" name="Title 1"/>
          <p:cNvSpPr>
            <a:spLocks noGrp="1"/>
          </p:cNvSpPr>
          <p:nvPr>
            <p:ph type="title"/>
          </p:nvPr>
        </p:nvSpPr>
        <p:spPr/>
        <p:txBody>
          <a:bodyPr/>
          <a:lstStyle/>
          <a:p>
            <a:pPr eaLnBrk="1" hangingPunct="1"/>
            <a:endParaRPr lang="en-GB" smtClean="0"/>
          </a:p>
        </p:txBody>
      </p:sp>
      <p:sp>
        <p:nvSpPr>
          <p:cNvPr id="9" name="Oval 8"/>
          <p:cNvSpPr>
            <a:spLocks noChangeArrowheads="1"/>
          </p:cNvSpPr>
          <p:nvPr/>
        </p:nvSpPr>
        <p:spPr bwMode="auto">
          <a:xfrm>
            <a:off x="6500813" y="1000125"/>
            <a:ext cx="571500" cy="628650"/>
          </a:xfrm>
          <a:prstGeom prst="ellipse">
            <a:avLst/>
          </a:prstGeom>
          <a:solidFill>
            <a:srgbClr val="FFFF00">
              <a:alpha val="58038"/>
            </a:srgbClr>
          </a:solidFill>
          <a:ln w="50800" algn="ctr">
            <a:solidFill>
              <a:schemeClr val="tx1"/>
            </a:solidFill>
            <a:round/>
            <a:headEnd/>
            <a:tailEnd/>
          </a:ln>
        </p:spPr>
        <p:txBody>
          <a:bodyPr/>
          <a:lstStyle/>
          <a:p>
            <a:endParaRPr lang="en-GB">
              <a:solidFill>
                <a:srgbClr val="FFFF00"/>
              </a:solidFill>
              <a:latin typeface="Calibri" pitchFamily="34" charset="0"/>
            </a:endParaRPr>
          </a:p>
        </p:txBody>
      </p:sp>
      <p:sp>
        <p:nvSpPr>
          <p:cNvPr id="10" name="Oval 9"/>
          <p:cNvSpPr>
            <a:spLocks noChangeArrowheads="1"/>
          </p:cNvSpPr>
          <p:nvPr/>
        </p:nvSpPr>
        <p:spPr bwMode="auto">
          <a:xfrm>
            <a:off x="2143125" y="3714750"/>
            <a:ext cx="642938" cy="628650"/>
          </a:xfrm>
          <a:prstGeom prst="ellipse">
            <a:avLst/>
          </a:prstGeom>
          <a:solidFill>
            <a:srgbClr val="FFFF00">
              <a:alpha val="56862"/>
            </a:srgbClr>
          </a:solidFill>
          <a:ln w="50800" algn="ctr">
            <a:solidFill>
              <a:schemeClr val="tx1"/>
            </a:solidFill>
            <a:round/>
            <a:headEnd/>
            <a:tailEnd/>
          </a:ln>
        </p:spPr>
        <p:txBody>
          <a:bodyPr/>
          <a:lstStyle/>
          <a:p>
            <a:endParaRPr lang="en-GB">
              <a:solidFill>
                <a:srgbClr val="FFFF00"/>
              </a:solidFill>
              <a:latin typeface="Calibri" pitchFamily="34" charset="0"/>
            </a:endParaRPr>
          </a:p>
        </p:txBody>
      </p:sp>
      <p:pic>
        <p:nvPicPr>
          <p:cNvPr id="51207" name="Picture 3" descr="D:\CAREER FILES\PERSONAL+MISC\MY PROJECT\Blank\Blank\Blank\Nun-Weewee\6.Nun,PP,Mar08\IMG_7545.JPG"/>
          <p:cNvPicPr>
            <a:picLocks noChangeAspect="1" noChangeArrowheads="1"/>
          </p:cNvPicPr>
          <p:nvPr/>
        </p:nvPicPr>
        <p:blipFill>
          <a:blip r:embed="rId5"/>
          <a:srcRect/>
          <a:stretch>
            <a:fillRect/>
          </a:stretch>
        </p:blipFill>
        <p:spPr bwMode="auto">
          <a:xfrm>
            <a:off x="5821363" y="2428875"/>
            <a:ext cx="3322637" cy="44291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225" name="Group 5"/>
          <p:cNvGrpSpPr>
            <a:grpSpLocks/>
          </p:cNvGrpSpPr>
          <p:nvPr/>
        </p:nvGrpSpPr>
        <p:grpSpPr bwMode="auto">
          <a:xfrm>
            <a:off x="-71438" y="0"/>
            <a:ext cx="9215438" cy="6858000"/>
            <a:chOff x="-71502" y="0"/>
            <a:chExt cx="9215502" cy="6858000"/>
          </a:xfrm>
        </p:grpSpPr>
        <p:pic>
          <p:nvPicPr>
            <p:cNvPr id="7" name="Picture 6" descr="genderCopyright_Daitozen-GettyImages.jpg"/>
            <p:cNvPicPr>
              <a:picLocks noChangeAspect="1"/>
            </p:cNvPicPr>
            <p:nvPr/>
          </p:nvPicPr>
          <p:blipFill>
            <a:blip r:embed="rId2">
              <a:lum bright="34000" contrast="-56000"/>
            </a:blip>
            <a:stretch>
              <a:fillRect/>
            </a:stretch>
          </p:blipFill>
          <p:spPr>
            <a:xfrm>
              <a:off x="-71502" y="0"/>
              <a:ext cx="9215502" cy="6858000"/>
            </a:xfrm>
            <a:prstGeom prst="rect">
              <a:avLst/>
            </a:prstGeom>
            <a:effectLst>
              <a:outerShdw blurRad="50800" dist="50800" dir="5400000" algn="ctr" rotWithShape="0">
                <a:srgbClr val="000000">
                  <a:alpha val="11000"/>
                </a:srgbClr>
              </a:outerShdw>
            </a:effectLst>
          </p:spPr>
        </p:pic>
        <p:pic>
          <p:nvPicPr>
            <p:cNvPr id="8" name="Picture 7" descr="asia"/>
            <p:cNvPicPr>
              <a:picLocks noChangeAspect="1" noChangeArrowheads="1"/>
            </p:cNvPicPr>
            <p:nvPr/>
          </p:nvPicPr>
          <p:blipFill>
            <a:blip r:embed="rId3">
              <a:duotone>
                <a:schemeClr val="bg2">
                  <a:shade val="45000"/>
                  <a:satMod val="135000"/>
                </a:schemeClr>
                <a:prstClr val="white"/>
              </a:duotone>
            </a:blip>
            <a:srcRect/>
            <a:stretch>
              <a:fillRect/>
            </a:stretch>
          </p:blipFill>
          <p:spPr>
            <a:xfrm>
              <a:off x="2000232" y="1785926"/>
              <a:ext cx="4356100" cy="3405188"/>
            </a:xfrm>
            <a:prstGeom prst="rect">
              <a:avLst/>
            </a:prstGeom>
            <a:noFill/>
          </p:spPr>
        </p:pic>
      </p:grpSp>
      <p:sp>
        <p:nvSpPr>
          <p:cNvPr id="3" name="Content Placeholder 2"/>
          <p:cNvSpPr>
            <a:spLocks noGrp="1"/>
          </p:cNvSpPr>
          <p:nvPr>
            <p:ph idx="1"/>
          </p:nvPr>
        </p:nvSpPr>
        <p:spPr>
          <a:xfrm>
            <a:off x="0" y="857250"/>
            <a:ext cx="9144000" cy="5268913"/>
          </a:xfrm>
        </p:spPr>
        <p:txBody>
          <a:bodyPr rtlCol="0">
            <a:normAutofit/>
          </a:bodyPr>
          <a:lstStyle/>
          <a:p>
            <a:pPr eaLnBrk="1" fontAlgn="auto" hangingPunct="1">
              <a:spcAft>
                <a:spcPts val="0"/>
              </a:spcAft>
              <a:buFont typeface="Arial" pitchFamily="34" charset="0"/>
              <a:buChar char="•"/>
              <a:defRPr/>
            </a:pPr>
            <a:r>
              <a:rPr lang="en-US" sz="2400" b="1" dirty="0" smtClean="0">
                <a:solidFill>
                  <a:schemeClr val="bg1">
                    <a:lumMod val="50000"/>
                  </a:schemeClr>
                </a:solidFill>
              </a:rPr>
              <a:t>Family and school</a:t>
            </a:r>
          </a:p>
          <a:p>
            <a:pPr lvl="1" eaLnBrk="1" fontAlgn="auto" hangingPunct="1">
              <a:spcAft>
                <a:spcPts val="0"/>
              </a:spcAft>
              <a:buFont typeface="Arial" pitchFamily="34" charset="0"/>
              <a:buChar char="–"/>
              <a:defRPr/>
            </a:pPr>
            <a:r>
              <a:rPr lang="en-US" sz="2400" dirty="0" smtClean="0">
                <a:solidFill>
                  <a:schemeClr val="bg1">
                    <a:lumMod val="50000"/>
                  </a:schemeClr>
                </a:solidFill>
              </a:rPr>
              <a:t>dropping out and leaving home</a:t>
            </a:r>
          </a:p>
          <a:p>
            <a:pPr eaLnBrk="1" fontAlgn="auto" hangingPunct="1">
              <a:spcAft>
                <a:spcPts val="0"/>
              </a:spcAft>
              <a:buFont typeface="Arial" pitchFamily="34" charset="0"/>
              <a:buChar char="•"/>
              <a:defRPr/>
            </a:pPr>
            <a:r>
              <a:rPr lang="en-US" sz="2400" b="1" dirty="0" smtClean="0">
                <a:solidFill>
                  <a:schemeClr val="bg1">
                    <a:lumMod val="50000"/>
                  </a:schemeClr>
                </a:solidFill>
              </a:rPr>
              <a:t>Wider society </a:t>
            </a:r>
          </a:p>
          <a:p>
            <a:pPr lvl="1" eaLnBrk="1" fontAlgn="auto" hangingPunct="1">
              <a:spcAft>
                <a:spcPts val="0"/>
              </a:spcAft>
              <a:buFont typeface="Arial" pitchFamily="34" charset="0"/>
              <a:buChar char="–"/>
              <a:defRPr/>
            </a:pPr>
            <a:r>
              <a:rPr lang="en-US" sz="2400" dirty="0" smtClean="0">
                <a:solidFill>
                  <a:schemeClr val="bg1">
                    <a:lumMod val="50000"/>
                  </a:schemeClr>
                </a:solidFill>
              </a:rPr>
              <a:t>employment, housing, health services, access to public spaces. </a:t>
            </a:r>
            <a:r>
              <a:rPr lang="en-US" sz="2400" dirty="0" smtClean="0">
                <a:solidFill>
                  <a:schemeClr val="accent3">
                    <a:lumMod val="50000"/>
                  </a:schemeClr>
                </a:solidFill>
              </a:rPr>
              <a:t>Verbal abuse, violence (incl. sexual), murder. </a:t>
            </a:r>
          </a:p>
          <a:p>
            <a:pPr lvl="1" eaLnBrk="1" fontAlgn="auto" hangingPunct="1">
              <a:spcAft>
                <a:spcPts val="0"/>
              </a:spcAft>
              <a:buFont typeface="Arial" pitchFamily="34" charset="0"/>
              <a:buChar char="–"/>
              <a:defRPr/>
            </a:pPr>
            <a:r>
              <a:rPr lang="en-US" sz="2400" dirty="0" smtClean="0">
                <a:solidFill>
                  <a:schemeClr val="bg1">
                    <a:lumMod val="50000"/>
                  </a:schemeClr>
                </a:solidFill>
              </a:rPr>
              <a:t>drift towards ‘ghetto’ employment</a:t>
            </a:r>
          </a:p>
          <a:p>
            <a:pPr eaLnBrk="1" fontAlgn="auto" hangingPunct="1">
              <a:spcAft>
                <a:spcPts val="0"/>
              </a:spcAft>
              <a:buFont typeface="Arial" pitchFamily="34" charset="0"/>
              <a:buChar char="•"/>
              <a:defRPr/>
            </a:pPr>
            <a:r>
              <a:rPr lang="en-US" sz="2400" b="1" dirty="0" smtClean="0"/>
              <a:t>Government</a:t>
            </a:r>
          </a:p>
          <a:p>
            <a:pPr lvl="1" eaLnBrk="1" fontAlgn="auto" hangingPunct="1">
              <a:spcAft>
                <a:spcPts val="0"/>
              </a:spcAft>
              <a:buFont typeface="Arial" pitchFamily="34" charset="0"/>
              <a:buChar char="–"/>
              <a:defRPr/>
            </a:pPr>
            <a:r>
              <a:rPr lang="en-US" sz="2400" dirty="0" smtClean="0">
                <a:solidFill>
                  <a:schemeClr val="bg1">
                    <a:lumMod val="50000"/>
                  </a:schemeClr>
                </a:solidFill>
              </a:rPr>
              <a:t>documentation: ID cards, </a:t>
            </a:r>
          </a:p>
          <a:p>
            <a:pPr lvl="1" eaLnBrk="1" fontAlgn="auto" hangingPunct="1">
              <a:spcAft>
                <a:spcPts val="0"/>
              </a:spcAft>
              <a:buFont typeface="Arial" pitchFamily="34" charset="0"/>
              <a:buChar char="–"/>
              <a:defRPr/>
            </a:pPr>
            <a:r>
              <a:rPr lang="en-US" sz="2400" dirty="0" smtClean="0"/>
              <a:t>documentation: legal gender recognition </a:t>
            </a:r>
          </a:p>
          <a:p>
            <a:pPr lvl="1" eaLnBrk="1" fontAlgn="auto" hangingPunct="1">
              <a:spcAft>
                <a:spcPts val="0"/>
              </a:spcAft>
              <a:buFont typeface="Arial" pitchFamily="34" charset="0"/>
              <a:buChar char="–"/>
              <a:defRPr/>
            </a:pPr>
            <a:endParaRPr lang="en-US" dirty="0" smtClean="0"/>
          </a:p>
          <a:p>
            <a:pPr lvl="1" eaLnBrk="1" fontAlgn="auto" hangingPunct="1">
              <a:spcAft>
                <a:spcPts val="0"/>
              </a:spcAft>
              <a:buFontTx/>
              <a:buNone/>
              <a:defRPr/>
            </a:pPr>
            <a:endParaRPr lang="en-GB" dirty="0"/>
          </a:p>
        </p:txBody>
      </p:sp>
      <p:sp>
        <p:nvSpPr>
          <p:cNvPr id="11" name="TextBox 10"/>
          <p:cNvSpPr txBox="1">
            <a:spLocks noChangeArrowheads="1"/>
          </p:cNvSpPr>
          <p:nvPr/>
        </p:nvSpPr>
        <p:spPr bwMode="auto">
          <a:xfrm>
            <a:off x="0" y="4357688"/>
            <a:ext cx="9463088" cy="400050"/>
          </a:xfrm>
          <a:prstGeom prst="rect">
            <a:avLst/>
          </a:prstGeom>
          <a:noFill/>
          <a:ln w="9525">
            <a:noFill/>
            <a:miter lim="800000"/>
            <a:headEnd/>
            <a:tailEnd/>
          </a:ln>
        </p:spPr>
        <p:txBody>
          <a:bodyPr>
            <a:spAutoFit/>
          </a:bodyPr>
          <a:lstStyle/>
          <a:p>
            <a:pPr fontAlgn="auto">
              <a:spcBef>
                <a:spcPts val="0"/>
              </a:spcBef>
              <a:spcAft>
                <a:spcPts val="0"/>
              </a:spcAft>
              <a:defRPr/>
            </a:pPr>
            <a:r>
              <a:rPr lang="en-GB" sz="2000" dirty="0">
                <a:latin typeface="+mn-lt"/>
                <a:cs typeface="+mn-cs"/>
              </a:rPr>
              <a:t>                                  </a:t>
            </a:r>
            <a:endParaRPr lang="en-US" sz="2000" b="1" dirty="0">
              <a:effectLst>
                <a:outerShdw blurRad="38100" dist="38100" dir="2700000" algn="tl">
                  <a:srgbClr val="000000">
                    <a:alpha val="43137"/>
                  </a:srgbClr>
                </a:outerShdw>
              </a:effectLst>
              <a:latin typeface="+mn-lt"/>
              <a:cs typeface="+mn-cs"/>
            </a:endParaRPr>
          </a:p>
        </p:txBody>
      </p:sp>
      <p:sp>
        <p:nvSpPr>
          <p:cNvPr id="52228" name="Title 8"/>
          <p:cNvSpPr>
            <a:spLocks noGrp="1"/>
          </p:cNvSpPr>
          <p:nvPr>
            <p:ph type="title"/>
          </p:nvPr>
        </p:nvSpPr>
        <p:spPr>
          <a:xfrm>
            <a:off x="428625" y="0"/>
            <a:ext cx="8229600" cy="1143000"/>
          </a:xfrm>
        </p:spPr>
        <p:txBody>
          <a:bodyPr/>
          <a:lstStyle/>
          <a:p>
            <a:pPr eaLnBrk="1" hangingPunct="1"/>
            <a:r>
              <a:rPr lang="en-US" sz="3600" b="1" smtClean="0"/>
              <a:t>To the margins of society</a:t>
            </a:r>
            <a:endParaRPr lang="en-GB" sz="3600" smtClean="0"/>
          </a:p>
        </p:txBody>
      </p:sp>
      <p:sp>
        <p:nvSpPr>
          <p:cNvPr id="10" name="Rectangle 9"/>
          <p:cNvSpPr/>
          <p:nvPr/>
        </p:nvSpPr>
        <p:spPr>
          <a:xfrm rot="263210">
            <a:off x="1918346" y="2402681"/>
            <a:ext cx="6858048" cy="1857388"/>
          </a:xfrm>
          <a:prstGeom prst="rect">
            <a:avLst/>
          </a:prstGeom>
          <a:blipFill dpi="0" rotWithShape="1">
            <a:blip r:embed="rId2">
              <a:duotone>
                <a:schemeClr val="accent6">
                  <a:shade val="45000"/>
                  <a:satMod val="135000"/>
                </a:schemeClr>
                <a:prstClr val="white"/>
              </a:duotone>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u="sng" dirty="0">
                <a:solidFill>
                  <a:schemeClr val="tx1"/>
                </a:solidFill>
              </a:rPr>
              <a:t>The right to heterosexual marriage. In Asia…</a:t>
            </a:r>
          </a:p>
          <a:p>
            <a:pPr algn="ctr" fontAlgn="auto">
              <a:spcBef>
                <a:spcPts val="0"/>
              </a:spcBef>
              <a:spcAft>
                <a:spcPts val="0"/>
              </a:spcAft>
              <a:defRPr/>
            </a:pPr>
            <a:r>
              <a:rPr lang="en-GB" sz="2400" b="1" dirty="0">
                <a:solidFill>
                  <a:schemeClr val="tx1"/>
                </a:solidFill>
              </a:rPr>
              <a:t>China, Taiwan, Singapore,</a:t>
            </a:r>
          </a:p>
          <a:p>
            <a:pPr algn="ctr" fontAlgn="auto">
              <a:spcBef>
                <a:spcPts val="0"/>
              </a:spcBef>
              <a:spcAft>
                <a:spcPts val="0"/>
              </a:spcAft>
              <a:defRPr/>
            </a:pPr>
            <a:r>
              <a:rPr lang="en-GB" sz="2400" b="1" dirty="0">
                <a:solidFill>
                  <a:schemeClr val="tx1"/>
                </a:solidFill>
              </a:rPr>
              <a:t>Japan, South Korea, Vietnam,</a:t>
            </a:r>
          </a:p>
          <a:p>
            <a:pPr algn="ctr" fontAlgn="auto">
              <a:spcBef>
                <a:spcPts val="0"/>
              </a:spcBef>
              <a:spcAft>
                <a:spcPts val="0"/>
              </a:spcAft>
              <a:defRPr/>
            </a:pPr>
            <a:r>
              <a:rPr lang="en-GB" sz="2400" b="1" dirty="0">
                <a:solidFill>
                  <a:schemeClr val="tx1"/>
                </a:solidFill>
              </a:rPr>
              <a:t>Iran, Kazakhstan, Turkey, Indonesia, Lebanon</a:t>
            </a:r>
          </a:p>
          <a:p>
            <a:pPr algn="ctr" fontAlgn="auto">
              <a:spcBef>
                <a:spcPts val="0"/>
              </a:spcBef>
              <a:spcAft>
                <a:spcPts val="0"/>
              </a:spcAft>
              <a:defRPr/>
            </a:pPr>
            <a:r>
              <a:rPr lang="en-GB" sz="2400" b="1" dirty="0">
                <a:solidFill>
                  <a:schemeClr val="tx1"/>
                </a:solidFill>
              </a:rPr>
              <a:t>Australia, New Zealand</a:t>
            </a:r>
            <a:r>
              <a:rPr lang="en-GB" sz="2400" dirty="0">
                <a:solidFill>
                  <a:schemeClr val="tx1"/>
                </a:solidFill>
              </a:rPr>
              <a:t>.</a:t>
            </a:r>
            <a:endParaRPr lang="en-US" sz="2400" dirty="0">
              <a:solidFill>
                <a:schemeClr val="tx1"/>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249" name="Group 5"/>
          <p:cNvGrpSpPr>
            <a:grpSpLocks/>
          </p:cNvGrpSpPr>
          <p:nvPr/>
        </p:nvGrpSpPr>
        <p:grpSpPr bwMode="auto">
          <a:xfrm>
            <a:off x="-71438" y="0"/>
            <a:ext cx="9215438" cy="6858000"/>
            <a:chOff x="-71502" y="0"/>
            <a:chExt cx="9215502" cy="6858000"/>
          </a:xfrm>
        </p:grpSpPr>
        <p:pic>
          <p:nvPicPr>
            <p:cNvPr id="7" name="Picture 6" descr="genderCopyright_Daitozen-GettyImages.jpg"/>
            <p:cNvPicPr>
              <a:picLocks noChangeAspect="1"/>
            </p:cNvPicPr>
            <p:nvPr/>
          </p:nvPicPr>
          <p:blipFill>
            <a:blip r:embed="rId2">
              <a:lum bright="34000" contrast="-56000"/>
            </a:blip>
            <a:stretch>
              <a:fillRect/>
            </a:stretch>
          </p:blipFill>
          <p:spPr>
            <a:xfrm>
              <a:off x="-71502" y="0"/>
              <a:ext cx="9215502" cy="6858000"/>
            </a:xfrm>
            <a:prstGeom prst="rect">
              <a:avLst/>
            </a:prstGeom>
            <a:effectLst>
              <a:outerShdw blurRad="50800" dist="50800" dir="5400000" algn="ctr" rotWithShape="0">
                <a:srgbClr val="000000">
                  <a:alpha val="11000"/>
                </a:srgbClr>
              </a:outerShdw>
            </a:effectLst>
          </p:spPr>
        </p:pic>
        <p:pic>
          <p:nvPicPr>
            <p:cNvPr id="8" name="Picture 7" descr="asia"/>
            <p:cNvPicPr>
              <a:picLocks noChangeAspect="1" noChangeArrowheads="1"/>
            </p:cNvPicPr>
            <p:nvPr/>
          </p:nvPicPr>
          <p:blipFill>
            <a:blip r:embed="rId3">
              <a:duotone>
                <a:schemeClr val="bg2">
                  <a:shade val="45000"/>
                  <a:satMod val="135000"/>
                </a:schemeClr>
                <a:prstClr val="white"/>
              </a:duotone>
            </a:blip>
            <a:srcRect/>
            <a:stretch>
              <a:fillRect/>
            </a:stretch>
          </p:blipFill>
          <p:spPr>
            <a:xfrm>
              <a:off x="2000232" y="1785926"/>
              <a:ext cx="4356100" cy="3405188"/>
            </a:xfrm>
            <a:prstGeom prst="rect">
              <a:avLst/>
            </a:prstGeom>
            <a:noFill/>
          </p:spPr>
        </p:pic>
      </p:grpSp>
      <p:sp>
        <p:nvSpPr>
          <p:cNvPr id="3" name="Content Placeholder 2"/>
          <p:cNvSpPr>
            <a:spLocks noGrp="1"/>
          </p:cNvSpPr>
          <p:nvPr>
            <p:ph idx="1"/>
          </p:nvPr>
        </p:nvSpPr>
        <p:spPr>
          <a:xfrm>
            <a:off x="0" y="857250"/>
            <a:ext cx="9144000" cy="5268913"/>
          </a:xfrm>
        </p:spPr>
        <p:txBody>
          <a:bodyPr rtlCol="0">
            <a:normAutofit/>
          </a:bodyPr>
          <a:lstStyle/>
          <a:p>
            <a:pPr eaLnBrk="1" fontAlgn="auto" hangingPunct="1">
              <a:spcAft>
                <a:spcPts val="0"/>
              </a:spcAft>
              <a:buFont typeface="Arial" pitchFamily="34" charset="0"/>
              <a:buChar char="•"/>
              <a:defRPr/>
            </a:pPr>
            <a:r>
              <a:rPr lang="en-US" sz="2400" b="1" dirty="0" smtClean="0">
                <a:solidFill>
                  <a:schemeClr val="bg1">
                    <a:lumMod val="50000"/>
                  </a:schemeClr>
                </a:solidFill>
              </a:rPr>
              <a:t>Family and school</a:t>
            </a:r>
          </a:p>
          <a:p>
            <a:pPr lvl="1" eaLnBrk="1" fontAlgn="auto" hangingPunct="1">
              <a:spcAft>
                <a:spcPts val="0"/>
              </a:spcAft>
              <a:buFont typeface="Arial" pitchFamily="34" charset="0"/>
              <a:buChar char="–"/>
              <a:defRPr/>
            </a:pPr>
            <a:r>
              <a:rPr lang="en-US" sz="2400" dirty="0" smtClean="0">
                <a:solidFill>
                  <a:schemeClr val="bg1">
                    <a:lumMod val="50000"/>
                  </a:schemeClr>
                </a:solidFill>
              </a:rPr>
              <a:t>dropping out and leaving home</a:t>
            </a:r>
          </a:p>
          <a:p>
            <a:pPr eaLnBrk="1" fontAlgn="auto" hangingPunct="1">
              <a:spcAft>
                <a:spcPts val="0"/>
              </a:spcAft>
              <a:buFont typeface="Arial" pitchFamily="34" charset="0"/>
              <a:buChar char="•"/>
              <a:defRPr/>
            </a:pPr>
            <a:r>
              <a:rPr lang="en-US" sz="2400" b="1" dirty="0" smtClean="0">
                <a:solidFill>
                  <a:schemeClr val="bg1">
                    <a:lumMod val="50000"/>
                  </a:schemeClr>
                </a:solidFill>
              </a:rPr>
              <a:t>Wider society </a:t>
            </a:r>
          </a:p>
          <a:p>
            <a:pPr lvl="1" eaLnBrk="1" fontAlgn="auto" hangingPunct="1">
              <a:spcAft>
                <a:spcPts val="0"/>
              </a:spcAft>
              <a:buFont typeface="Arial" pitchFamily="34" charset="0"/>
              <a:buChar char="–"/>
              <a:defRPr/>
            </a:pPr>
            <a:r>
              <a:rPr lang="en-US" sz="2400" dirty="0" smtClean="0">
                <a:solidFill>
                  <a:schemeClr val="bg1">
                    <a:lumMod val="50000"/>
                  </a:schemeClr>
                </a:solidFill>
              </a:rPr>
              <a:t>employment, housing, health services, access to public spaces. </a:t>
            </a:r>
            <a:r>
              <a:rPr lang="en-US" sz="2400" dirty="0" smtClean="0">
                <a:solidFill>
                  <a:schemeClr val="accent3">
                    <a:lumMod val="50000"/>
                  </a:schemeClr>
                </a:solidFill>
              </a:rPr>
              <a:t>Verbal abuse, violence (incl. sexual), murder. </a:t>
            </a:r>
          </a:p>
          <a:p>
            <a:pPr lvl="1" eaLnBrk="1" fontAlgn="auto" hangingPunct="1">
              <a:spcAft>
                <a:spcPts val="0"/>
              </a:spcAft>
              <a:buFont typeface="Arial" pitchFamily="34" charset="0"/>
              <a:buChar char="–"/>
              <a:defRPr/>
            </a:pPr>
            <a:r>
              <a:rPr lang="en-US" sz="2400" dirty="0" smtClean="0">
                <a:solidFill>
                  <a:schemeClr val="bg1">
                    <a:lumMod val="50000"/>
                  </a:schemeClr>
                </a:solidFill>
              </a:rPr>
              <a:t>drift towards ‘ghetto’ employment</a:t>
            </a:r>
          </a:p>
          <a:p>
            <a:pPr eaLnBrk="1" fontAlgn="auto" hangingPunct="1">
              <a:spcAft>
                <a:spcPts val="0"/>
              </a:spcAft>
              <a:buFont typeface="Arial" pitchFamily="34" charset="0"/>
              <a:buChar char="•"/>
              <a:defRPr/>
            </a:pPr>
            <a:r>
              <a:rPr lang="en-US" sz="2400" b="1" dirty="0" smtClean="0"/>
              <a:t>Government</a:t>
            </a:r>
          </a:p>
          <a:p>
            <a:pPr lvl="1" eaLnBrk="1" fontAlgn="auto" hangingPunct="1">
              <a:spcAft>
                <a:spcPts val="0"/>
              </a:spcAft>
              <a:buFont typeface="Arial" pitchFamily="34" charset="0"/>
              <a:buChar char="–"/>
              <a:defRPr/>
            </a:pPr>
            <a:r>
              <a:rPr lang="en-US" sz="2400" dirty="0" smtClean="0">
                <a:solidFill>
                  <a:schemeClr val="bg1">
                    <a:lumMod val="50000"/>
                  </a:schemeClr>
                </a:solidFill>
              </a:rPr>
              <a:t>documentation: ID cards, </a:t>
            </a:r>
          </a:p>
          <a:p>
            <a:pPr lvl="1" eaLnBrk="1" fontAlgn="auto" hangingPunct="1">
              <a:spcAft>
                <a:spcPts val="0"/>
              </a:spcAft>
              <a:buFont typeface="Arial" pitchFamily="34" charset="0"/>
              <a:buChar char="–"/>
              <a:defRPr/>
            </a:pPr>
            <a:r>
              <a:rPr lang="en-US" sz="2400" dirty="0" smtClean="0">
                <a:solidFill>
                  <a:schemeClr val="bg2">
                    <a:lumMod val="50000"/>
                  </a:schemeClr>
                </a:solidFill>
              </a:rPr>
              <a:t>documentation: legal gender recognition</a:t>
            </a:r>
            <a:r>
              <a:rPr lang="en-US" sz="2400" dirty="0" smtClean="0"/>
              <a:t> </a:t>
            </a:r>
          </a:p>
          <a:p>
            <a:pPr lvl="1" eaLnBrk="1" fontAlgn="auto" hangingPunct="1">
              <a:spcAft>
                <a:spcPts val="0"/>
              </a:spcAft>
              <a:buFont typeface="Arial" pitchFamily="34" charset="0"/>
              <a:buChar char="–"/>
              <a:defRPr/>
            </a:pPr>
            <a:r>
              <a:rPr lang="en-US" sz="2400" dirty="0" smtClean="0"/>
              <a:t>lack of protection against discrimination</a:t>
            </a:r>
          </a:p>
          <a:p>
            <a:pPr lvl="1" eaLnBrk="1" fontAlgn="auto" hangingPunct="1">
              <a:spcAft>
                <a:spcPts val="0"/>
              </a:spcAft>
              <a:buFont typeface="Arial" pitchFamily="34" charset="0"/>
              <a:buChar char="–"/>
              <a:defRPr/>
            </a:pPr>
            <a:endParaRPr lang="en-US" dirty="0" smtClean="0"/>
          </a:p>
          <a:p>
            <a:pPr lvl="1" eaLnBrk="1" fontAlgn="auto" hangingPunct="1">
              <a:spcAft>
                <a:spcPts val="0"/>
              </a:spcAft>
              <a:buFont typeface="Arial" pitchFamily="34" charset="0"/>
              <a:buChar char="–"/>
              <a:defRPr/>
            </a:pPr>
            <a:endParaRPr lang="en-US" dirty="0" smtClean="0"/>
          </a:p>
          <a:p>
            <a:pPr lvl="1" eaLnBrk="1" fontAlgn="auto" hangingPunct="1">
              <a:spcAft>
                <a:spcPts val="0"/>
              </a:spcAft>
              <a:buFontTx/>
              <a:buNone/>
              <a:defRPr/>
            </a:pPr>
            <a:endParaRPr lang="en-GB" dirty="0"/>
          </a:p>
        </p:txBody>
      </p:sp>
      <p:sp>
        <p:nvSpPr>
          <p:cNvPr id="53251" name="Title 8"/>
          <p:cNvSpPr>
            <a:spLocks noGrp="1"/>
          </p:cNvSpPr>
          <p:nvPr>
            <p:ph type="title"/>
          </p:nvPr>
        </p:nvSpPr>
        <p:spPr>
          <a:xfrm>
            <a:off x="428625" y="0"/>
            <a:ext cx="8229600" cy="1143000"/>
          </a:xfrm>
        </p:spPr>
        <p:txBody>
          <a:bodyPr/>
          <a:lstStyle/>
          <a:p>
            <a:pPr eaLnBrk="1" hangingPunct="1"/>
            <a:r>
              <a:rPr lang="en-US" sz="3600" b="1" smtClean="0"/>
              <a:t>To the margins of society</a:t>
            </a:r>
            <a:endParaRPr lang="en-GB" sz="3600" smtClean="0"/>
          </a:p>
        </p:txBody>
      </p:sp>
      <p:sp>
        <p:nvSpPr>
          <p:cNvPr id="10" name="Rectangle 9"/>
          <p:cNvSpPr/>
          <p:nvPr/>
        </p:nvSpPr>
        <p:spPr>
          <a:xfrm rot="21051893">
            <a:off x="2661883" y="1991743"/>
            <a:ext cx="6357982" cy="2071702"/>
          </a:xfrm>
          <a:prstGeom prst="rect">
            <a:avLst/>
          </a:prstGeom>
          <a:blipFill>
            <a:blip r:embed="rId2">
              <a:duotone>
                <a:schemeClr val="accent6">
                  <a:shade val="45000"/>
                  <a:satMod val="135000"/>
                </a:schemeClr>
                <a:prstClr val="white"/>
              </a:duotone>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lvl="1" fontAlgn="auto">
              <a:spcBef>
                <a:spcPts val="0"/>
              </a:spcBef>
              <a:spcAft>
                <a:spcPts val="0"/>
              </a:spcAft>
              <a:defRPr/>
            </a:pPr>
            <a:r>
              <a:rPr lang="en-US" sz="2400" b="1" dirty="0">
                <a:solidFill>
                  <a:schemeClr val="tx1"/>
                </a:solidFill>
              </a:rPr>
              <a:t>despite the fact that many countries have signed international agreements to protect rights of all its citizens</a:t>
            </a:r>
          </a:p>
          <a:p>
            <a:pPr lvl="2" fontAlgn="auto">
              <a:spcBef>
                <a:spcPts val="0"/>
              </a:spcBef>
              <a:spcAft>
                <a:spcPts val="0"/>
              </a:spcAft>
              <a:defRPr/>
            </a:pPr>
            <a:r>
              <a:rPr lang="en-US" sz="2400" b="1" dirty="0">
                <a:solidFill>
                  <a:schemeClr val="tx1"/>
                </a:solidFill>
              </a:rPr>
              <a:t>e.g. ICCPR, ICESCR, CRC  etc</a:t>
            </a:r>
            <a:r>
              <a:rPr lang="en-US" dirty="0"/>
              <a: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3" name="Group 3"/>
          <p:cNvGrpSpPr>
            <a:grpSpLocks/>
          </p:cNvGrpSpPr>
          <p:nvPr/>
        </p:nvGrpSpPr>
        <p:grpSpPr bwMode="auto">
          <a:xfrm>
            <a:off x="-71438" y="0"/>
            <a:ext cx="9215438" cy="6858000"/>
            <a:chOff x="-71502" y="0"/>
            <a:chExt cx="9215502" cy="6858000"/>
          </a:xfrm>
        </p:grpSpPr>
        <p:pic>
          <p:nvPicPr>
            <p:cNvPr id="5" name="Picture 4" descr="genderCopyright_Daitozen-GettyImages.jpg"/>
            <p:cNvPicPr>
              <a:picLocks noChangeAspect="1"/>
            </p:cNvPicPr>
            <p:nvPr/>
          </p:nvPicPr>
          <p:blipFill>
            <a:blip r:embed="rId3">
              <a:duotone>
                <a:schemeClr val="accent6">
                  <a:shade val="45000"/>
                  <a:satMod val="135000"/>
                </a:schemeClr>
                <a:prstClr val="white"/>
              </a:duotone>
              <a:lum bright="17000"/>
            </a:blip>
            <a:stretch>
              <a:fillRect/>
            </a:stretch>
          </p:blipFill>
          <p:spPr>
            <a:xfrm>
              <a:off x="-71502" y="0"/>
              <a:ext cx="9215502" cy="6858000"/>
            </a:xfrm>
            <a:prstGeom prst="rect">
              <a:avLst/>
            </a:prstGeom>
            <a:effectLst>
              <a:outerShdw blurRad="50800" dist="50800" dir="5400000" algn="ctr" rotWithShape="0">
                <a:srgbClr val="000000">
                  <a:alpha val="11000"/>
                </a:srgbClr>
              </a:outerShdw>
            </a:effectLst>
          </p:spPr>
        </p:pic>
        <p:pic>
          <p:nvPicPr>
            <p:cNvPr id="6" name="Picture 5" descr="asia"/>
            <p:cNvPicPr>
              <a:picLocks noChangeAspect="1" noChangeArrowheads="1"/>
            </p:cNvPicPr>
            <p:nvPr/>
          </p:nvPicPr>
          <p:blipFill>
            <a:blip r:embed="rId4">
              <a:duotone>
                <a:schemeClr val="accent6">
                  <a:shade val="45000"/>
                  <a:satMod val="135000"/>
                </a:schemeClr>
                <a:prstClr val="white"/>
              </a:duotone>
              <a:lum bright="17000"/>
            </a:blip>
            <a:srcRect/>
            <a:stretch>
              <a:fillRect/>
            </a:stretch>
          </p:blipFill>
          <p:spPr>
            <a:xfrm>
              <a:off x="2000232" y="1785926"/>
              <a:ext cx="4356100" cy="3405188"/>
            </a:xfrm>
            <a:prstGeom prst="rect">
              <a:avLst/>
            </a:prstGeom>
            <a:noFill/>
          </p:spPr>
        </p:pic>
      </p:grpSp>
      <p:sp>
        <p:nvSpPr>
          <p:cNvPr id="54274" name="Title 1"/>
          <p:cNvSpPr>
            <a:spLocks noGrp="1"/>
          </p:cNvSpPr>
          <p:nvPr>
            <p:ph type="title"/>
          </p:nvPr>
        </p:nvSpPr>
        <p:spPr>
          <a:xfrm>
            <a:off x="0" y="0"/>
            <a:ext cx="9144000" cy="785813"/>
          </a:xfrm>
        </p:spPr>
        <p:txBody>
          <a:bodyPr/>
          <a:lstStyle/>
          <a:p>
            <a:pPr eaLnBrk="1" hangingPunct="1"/>
            <a:r>
              <a:rPr lang="en-US" sz="3200" b="1" smtClean="0"/>
              <a:t>Trans-relevant rights in ICCPR, ICESCR, CRC ?</a:t>
            </a:r>
            <a:endParaRPr lang="en-GB" sz="3200" b="1" smtClean="0"/>
          </a:p>
        </p:txBody>
      </p:sp>
      <p:sp>
        <p:nvSpPr>
          <p:cNvPr id="145412" name="Content Placeholder 2"/>
          <p:cNvSpPr>
            <a:spLocks noGrp="1"/>
          </p:cNvSpPr>
          <p:nvPr>
            <p:ph idx="1"/>
          </p:nvPr>
        </p:nvSpPr>
        <p:spPr>
          <a:xfrm>
            <a:off x="0" y="928688"/>
            <a:ext cx="9144000" cy="5572125"/>
          </a:xfrm>
        </p:spPr>
        <p:txBody>
          <a:bodyPr rtlCol="0">
            <a:normAutofit lnSpcReduction="10000"/>
          </a:bodyPr>
          <a:lstStyle/>
          <a:p>
            <a:pPr eaLnBrk="1" fontAlgn="auto" hangingPunct="1">
              <a:spcAft>
                <a:spcPts val="0"/>
              </a:spcAft>
              <a:buFontTx/>
              <a:buNone/>
              <a:defRPr/>
            </a:pPr>
            <a:r>
              <a:rPr lang="en-US" sz="2000" dirty="0" smtClean="0"/>
              <a:t>      All following apply to </a:t>
            </a:r>
            <a:r>
              <a:rPr lang="en-US" sz="2000" b="1" dirty="0" smtClean="0"/>
              <a:t>all people without distinction </a:t>
            </a:r>
            <a:r>
              <a:rPr lang="en-US" sz="2000" dirty="0" smtClean="0"/>
              <a:t>of any kind, such as …. or any other status (ICCPR 2, ICESCR 2, CRC 2):</a:t>
            </a:r>
          </a:p>
          <a:p>
            <a:pPr eaLnBrk="1" fontAlgn="auto" hangingPunct="1">
              <a:spcAft>
                <a:spcPts val="0"/>
              </a:spcAft>
              <a:buFontTx/>
              <a:buNone/>
              <a:defRPr/>
            </a:pPr>
            <a:endParaRPr lang="en-US" sz="2000" dirty="0" smtClean="0"/>
          </a:p>
          <a:p>
            <a:pPr lvl="1" eaLnBrk="1" fontAlgn="auto" hangingPunct="1">
              <a:spcAft>
                <a:spcPts val="0"/>
              </a:spcAft>
              <a:buFontTx/>
              <a:buNone/>
              <a:defRPr/>
            </a:pPr>
            <a:r>
              <a:rPr lang="en-US" sz="2000" dirty="0" smtClean="0"/>
              <a:t>Freedom from: </a:t>
            </a:r>
            <a:r>
              <a:rPr lang="en-US" sz="2000" b="1" dirty="0" smtClean="0"/>
              <a:t>school discipline damaging to dignity </a:t>
            </a:r>
            <a:r>
              <a:rPr lang="en-US" sz="2000" dirty="0" smtClean="0"/>
              <a:t>(CRC 28), </a:t>
            </a:r>
            <a:r>
              <a:rPr lang="en-US" sz="2000" b="1" dirty="0" smtClean="0"/>
              <a:t>degrading treatment or punishment </a:t>
            </a:r>
            <a:r>
              <a:rPr lang="en-US" sz="2000" dirty="0" smtClean="0"/>
              <a:t>(ICCPR 7, CRC 37), </a:t>
            </a:r>
            <a:r>
              <a:rPr lang="en-US" sz="2000" b="1" dirty="0" smtClean="0"/>
              <a:t>arbitrary arrest or detention </a:t>
            </a:r>
            <a:r>
              <a:rPr lang="en-US" sz="2000" dirty="0" smtClean="0"/>
              <a:t>(ICCPR 9), </a:t>
            </a:r>
            <a:r>
              <a:rPr lang="en-US" sz="2000" b="1" dirty="0" smtClean="0"/>
              <a:t>interference with privacy </a:t>
            </a:r>
            <a:r>
              <a:rPr lang="en-US" sz="2000" dirty="0" smtClean="0"/>
              <a:t>(ICCPR 17, CRC 16) or </a:t>
            </a:r>
            <a:r>
              <a:rPr lang="en-US" sz="2000" b="1" dirty="0" smtClean="0"/>
              <a:t>attacks on reputation </a:t>
            </a:r>
            <a:r>
              <a:rPr lang="en-US" sz="2000" dirty="0" smtClean="0"/>
              <a:t>(CRC 17);</a:t>
            </a:r>
          </a:p>
          <a:p>
            <a:pPr lvl="1" eaLnBrk="1" fontAlgn="auto" hangingPunct="1">
              <a:spcAft>
                <a:spcPts val="0"/>
              </a:spcAft>
              <a:buFontTx/>
              <a:buNone/>
              <a:defRPr/>
            </a:pPr>
            <a:endParaRPr lang="en-US" sz="2000" dirty="0" smtClean="0"/>
          </a:p>
          <a:p>
            <a:pPr lvl="1" eaLnBrk="1" fontAlgn="auto" hangingPunct="1">
              <a:spcAft>
                <a:spcPts val="0"/>
              </a:spcAft>
              <a:buFontTx/>
              <a:buNone/>
              <a:defRPr/>
            </a:pPr>
            <a:r>
              <a:rPr lang="en-US" sz="2000" dirty="0" smtClean="0"/>
              <a:t>Rights to: education directed to </a:t>
            </a:r>
            <a:r>
              <a:rPr lang="en-US" sz="2000" b="1" dirty="0" smtClean="0"/>
              <a:t>full development of personality </a:t>
            </a:r>
            <a:r>
              <a:rPr lang="en-US" sz="2000" dirty="0" smtClean="0"/>
              <a:t>(ICESCR 13, CRC 29); </a:t>
            </a:r>
            <a:r>
              <a:rPr lang="en-US" sz="2000" b="1" dirty="0" smtClean="0"/>
              <a:t>expression</a:t>
            </a:r>
            <a:r>
              <a:rPr lang="en-US" sz="2000" dirty="0" smtClean="0"/>
              <a:t> (ICCPR 19, CRC 13), </a:t>
            </a:r>
            <a:r>
              <a:rPr lang="en-US" sz="2000" b="1" dirty="0" smtClean="0"/>
              <a:t>marriage</a:t>
            </a:r>
            <a:r>
              <a:rPr lang="en-US" sz="2000" dirty="0" smtClean="0"/>
              <a:t> (ICCPR 23), </a:t>
            </a:r>
            <a:r>
              <a:rPr lang="en-US" sz="2000" b="1" dirty="0" smtClean="0"/>
              <a:t>work</a:t>
            </a:r>
            <a:r>
              <a:rPr lang="en-US" sz="2000" dirty="0" smtClean="0"/>
              <a:t> (ICESCR 6) equal </a:t>
            </a:r>
            <a:r>
              <a:rPr lang="en-US" sz="2000" b="1" dirty="0" smtClean="0"/>
              <a:t>opportunity for promotion </a:t>
            </a:r>
            <a:r>
              <a:rPr lang="en-US" sz="2000" dirty="0" smtClean="0"/>
              <a:t>(ICESCR 7) adequate </a:t>
            </a:r>
            <a:r>
              <a:rPr lang="en-US" sz="2000" b="1" dirty="0" smtClean="0"/>
              <a:t>standard of living </a:t>
            </a:r>
            <a:r>
              <a:rPr lang="en-US" sz="2000" dirty="0" smtClean="0"/>
              <a:t>(ICESCR 11); </a:t>
            </a:r>
          </a:p>
          <a:p>
            <a:pPr lvl="1" eaLnBrk="1" fontAlgn="auto" hangingPunct="1">
              <a:spcAft>
                <a:spcPts val="0"/>
              </a:spcAft>
              <a:buFontTx/>
              <a:buNone/>
              <a:defRPr/>
            </a:pPr>
            <a:endParaRPr lang="en-US" sz="2000" b="1" dirty="0" smtClean="0"/>
          </a:p>
          <a:p>
            <a:pPr lvl="1" eaLnBrk="1" fontAlgn="auto" hangingPunct="1">
              <a:spcAft>
                <a:spcPts val="0"/>
              </a:spcAft>
              <a:buFontTx/>
              <a:buNone/>
              <a:defRPr/>
            </a:pPr>
            <a:r>
              <a:rPr lang="en-US" sz="2000" b="1" dirty="0" smtClean="0"/>
              <a:t>Protection against discrimination </a:t>
            </a:r>
            <a:r>
              <a:rPr lang="en-US" sz="2000" dirty="0" smtClean="0"/>
              <a:t>on any ground such as ,,,,, or any other status (ICCPR 26)</a:t>
            </a:r>
          </a:p>
          <a:p>
            <a:pPr lvl="1" eaLnBrk="1" fontAlgn="auto" hangingPunct="1">
              <a:spcAft>
                <a:spcPts val="0"/>
              </a:spcAft>
              <a:buFontTx/>
              <a:buNone/>
              <a:defRPr/>
            </a:pPr>
            <a:endParaRPr lang="en-US" sz="2000" dirty="0" smtClean="0"/>
          </a:p>
          <a:p>
            <a:pPr lvl="1" eaLnBrk="1" fontAlgn="auto" hangingPunct="1">
              <a:spcAft>
                <a:spcPts val="0"/>
              </a:spcAft>
              <a:buFontTx/>
              <a:buNone/>
              <a:defRPr/>
            </a:pPr>
            <a:endParaRPr lang="en-US" sz="2000" dirty="0" smtClean="0"/>
          </a:p>
          <a:p>
            <a:pPr lvl="1" eaLnBrk="1" fontAlgn="auto" hangingPunct="1">
              <a:spcAft>
                <a:spcPts val="0"/>
              </a:spcAft>
              <a:buFontTx/>
              <a:buNone/>
              <a:defRPr/>
            </a:pPr>
            <a:r>
              <a:rPr lang="en-US" sz="2000" b="1" dirty="0" smtClean="0"/>
              <a:t>and CRPD? CEDAW?  </a:t>
            </a:r>
          </a:p>
          <a:p>
            <a:pPr lvl="1" eaLnBrk="1" fontAlgn="auto" hangingPunct="1">
              <a:spcAft>
                <a:spcPts val="0"/>
              </a:spcAft>
              <a:buFontTx/>
              <a:buNone/>
              <a:defRPr/>
            </a:pPr>
            <a:endParaRPr lang="en-US" sz="2000" dirty="0" smtClean="0"/>
          </a:p>
          <a:p>
            <a:pPr lvl="1" eaLnBrk="1" fontAlgn="auto" hangingPunct="1">
              <a:spcAft>
                <a:spcPts val="0"/>
              </a:spcAft>
              <a:buFontTx/>
              <a:buNone/>
              <a:defRPr/>
            </a:pPr>
            <a:endParaRPr lang="en-US" sz="2000" dirty="0" smtClean="0"/>
          </a:p>
        </p:txBody>
      </p:sp>
    </p:spTree>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321" name="Group 5"/>
          <p:cNvGrpSpPr>
            <a:grpSpLocks/>
          </p:cNvGrpSpPr>
          <p:nvPr/>
        </p:nvGrpSpPr>
        <p:grpSpPr bwMode="auto">
          <a:xfrm>
            <a:off x="-71438" y="0"/>
            <a:ext cx="9215438" cy="6858000"/>
            <a:chOff x="-71502" y="0"/>
            <a:chExt cx="9215502" cy="6858000"/>
          </a:xfrm>
        </p:grpSpPr>
        <p:pic>
          <p:nvPicPr>
            <p:cNvPr id="7" name="Picture 6" descr="genderCopyright_Daitozen-GettyImages.jpg"/>
            <p:cNvPicPr>
              <a:picLocks noChangeAspect="1"/>
            </p:cNvPicPr>
            <p:nvPr/>
          </p:nvPicPr>
          <p:blipFill>
            <a:blip r:embed="rId2">
              <a:lum bright="34000" contrast="-56000"/>
            </a:blip>
            <a:stretch>
              <a:fillRect/>
            </a:stretch>
          </p:blipFill>
          <p:spPr>
            <a:xfrm>
              <a:off x="-71502" y="0"/>
              <a:ext cx="9215502" cy="6858000"/>
            </a:xfrm>
            <a:prstGeom prst="rect">
              <a:avLst/>
            </a:prstGeom>
            <a:effectLst>
              <a:outerShdw blurRad="50800" dist="50800" dir="5400000" algn="ctr" rotWithShape="0">
                <a:srgbClr val="000000">
                  <a:alpha val="11000"/>
                </a:srgbClr>
              </a:outerShdw>
            </a:effectLst>
          </p:spPr>
        </p:pic>
        <p:pic>
          <p:nvPicPr>
            <p:cNvPr id="8" name="Picture 7" descr="asia"/>
            <p:cNvPicPr>
              <a:picLocks noChangeAspect="1" noChangeArrowheads="1"/>
            </p:cNvPicPr>
            <p:nvPr/>
          </p:nvPicPr>
          <p:blipFill>
            <a:blip r:embed="rId3">
              <a:duotone>
                <a:schemeClr val="bg2">
                  <a:shade val="45000"/>
                  <a:satMod val="135000"/>
                </a:schemeClr>
                <a:prstClr val="white"/>
              </a:duotone>
            </a:blip>
            <a:srcRect/>
            <a:stretch>
              <a:fillRect/>
            </a:stretch>
          </p:blipFill>
          <p:spPr>
            <a:xfrm>
              <a:off x="2000232" y="1785926"/>
              <a:ext cx="4356100" cy="3405188"/>
            </a:xfrm>
            <a:prstGeom prst="rect">
              <a:avLst/>
            </a:prstGeom>
            <a:noFill/>
          </p:spPr>
        </p:pic>
      </p:grpSp>
      <p:sp>
        <p:nvSpPr>
          <p:cNvPr id="3" name="Content Placeholder 2"/>
          <p:cNvSpPr>
            <a:spLocks noGrp="1"/>
          </p:cNvSpPr>
          <p:nvPr>
            <p:ph idx="1"/>
          </p:nvPr>
        </p:nvSpPr>
        <p:spPr>
          <a:xfrm>
            <a:off x="0" y="857250"/>
            <a:ext cx="9144000" cy="5268913"/>
          </a:xfrm>
        </p:spPr>
        <p:txBody>
          <a:bodyPr rtlCol="0">
            <a:normAutofit/>
          </a:bodyPr>
          <a:lstStyle/>
          <a:p>
            <a:pPr eaLnBrk="1" fontAlgn="auto" hangingPunct="1">
              <a:spcAft>
                <a:spcPts val="0"/>
              </a:spcAft>
              <a:buFont typeface="Arial" pitchFamily="34" charset="0"/>
              <a:buChar char="•"/>
              <a:defRPr/>
            </a:pPr>
            <a:r>
              <a:rPr lang="en-US" sz="2400" b="1" dirty="0" smtClean="0">
                <a:solidFill>
                  <a:schemeClr val="bg1">
                    <a:lumMod val="50000"/>
                  </a:schemeClr>
                </a:solidFill>
              </a:rPr>
              <a:t>Family and school</a:t>
            </a:r>
          </a:p>
          <a:p>
            <a:pPr lvl="1" eaLnBrk="1" fontAlgn="auto" hangingPunct="1">
              <a:spcAft>
                <a:spcPts val="0"/>
              </a:spcAft>
              <a:buFont typeface="Arial" pitchFamily="34" charset="0"/>
              <a:buChar char="–"/>
              <a:defRPr/>
            </a:pPr>
            <a:r>
              <a:rPr lang="en-US" sz="2400" dirty="0" smtClean="0">
                <a:solidFill>
                  <a:schemeClr val="bg1">
                    <a:lumMod val="50000"/>
                  </a:schemeClr>
                </a:solidFill>
              </a:rPr>
              <a:t>dropping out and leaving home</a:t>
            </a:r>
          </a:p>
          <a:p>
            <a:pPr eaLnBrk="1" fontAlgn="auto" hangingPunct="1">
              <a:spcAft>
                <a:spcPts val="0"/>
              </a:spcAft>
              <a:buFont typeface="Arial" pitchFamily="34" charset="0"/>
              <a:buChar char="•"/>
              <a:defRPr/>
            </a:pPr>
            <a:r>
              <a:rPr lang="en-US" sz="2400" b="1" dirty="0" smtClean="0">
                <a:solidFill>
                  <a:schemeClr val="bg1">
                    <a:lumMod val="50000"/>
                  </a:schemeClr>
                </a:solidFill>
              </a:rPr>
              <a:t>Wider society </a:t>
            </a:r>
          </a:p>
          <a:p>
            <a:pPr lvl="1" eaLnBrk="1" fontAlgn="auto" hangingPunct="1">
              <a:spcAft>
                <a:spcPts val="0"/>
              </a:spcAft>
              <a:buFont typeface="Arial" pitchFamily="34" charset="0"/>
              <a:buChar char="–"/>
              <a:defRPr/>
            </a:pPr>
            <a:r>
              <a:rPr lang="en-US" sz="2400" dirty="0" smtClean="0">
                <a:solidFill>
                  <a:schemeClr val="bg1">
                    <a:lumMod val="50000"/>
                  </a:schemeClr>
                </a:solidFill>
              </a:rPr>
              <a:t>employment, housing, health services, access to public spaces</a:t>
            </a:r>
            <a:r>
              <a:rPr lang="en-US" sz="2400" dirty="0" smtClean="0">
                <a:solidFill>
                  <a:schemeClr val="accent3">
                    <a:lumMod val="50000"/>
                  </a:schemeClr>
                </a:solidFill>
              </a:rPr>
              <a:t>. Verbal abuse, violence (incl. sexual), murder. </a:t>
            </a:r>
          </a:p>
          <a:p>
            <a:pPr lvl="1" eaLnBrk="1" fontAlgn="auto" hangingPunct="1">
              <a:spcAft>
                <a:spcPts val="0"/>
              </a:spcAft>
              <a:buFont typeface="Arial" pitchFamily="34" charset="0"/>
              <a:buChar char="–"/>
              <a:defRPr/>
            </a:pPr>
            <a:r>
              <a:rPr lang="en-US" sz="2400" dirty="0" smtClean="0">
                <a:solidFill>
                  <a:schemeClr val="bg1">
                    <a:lumMod val="50000"/>
                  </a:schemeClr>
                </a:solidFill>
              </a:rPr>
              <a:t>drift towards ‘ghetto’ employment</a:t>
            </a:r>
          </a:p>
          <a:p>
            <a:pPr eaLnBrk="1" fontAlgn="auto" hangingPunct="1">
              <a:spcAft>
                <a:spcPts val="0"/>
              </a:spcAft>
              <a:buFont typeface="Arial" pitchFamily="34" charset="0"/>
              <a:buChar char="•"/>
              <a:defRPr/>
            </a:pPr>
            <a:r>
              <a:rPr lang="en-US" sz="2400" b="1" dirty="0" smtClean="0"/>
              <a:t>Government</a:t>
            </a:r>
          </a:p>
          <a:p>
            <a:pPr lvl="1" eaLnBrk="1" fontAlgn="auto" hangingPunct="1">
              <a:spcAft>
                <a:spcPts val="0"/>
              </a:spcAft>
              <a:buFont typeface="Arial" pitchFamily="34" charset="0"/>
              <a:buChar char="–"/>
              <a:defRPr/>
            </a:pPr>
            <a:r>
              <a:rPr lang="en-US" sz="2400" dirty="0" smtClean="0">
                <a:solidFill>
                  <a:schemeClr val="bg1">
                    <a:lumMod val="50000"/>
                  </a:schemeClr>
                </a:solidFill>
              </a:rPr>
              <a:t>documentation: ID cards, </a:t>
            </a:r>
          </a:p>
          <a:p>
            <a:pPr lvl="1" eaLnBrk="1" fontAlgn="auto" hangingPunct="1">
              <a:spcAft>
                <a:spcPts val="0"/>
              </a:spcAft>
              <a:buFont typeface="Arial" pitchFamily="34" charset="0"/>
              <a:buChar char="–"/>
              <a:defRPr/>
            </a:pPr>
            <a:r>
              <a:rPr lang="en-US" sz="2400" dirty="0" smtClean="0">
                <a:solidFill>
                  <a:schemeClr val="bg2">
                    <a:lumMod val="50000"/>
                  </a:schemeClr>
                </a:solidFill>
              </a:rPr>
              <a:t>documentation: legal gender recognition</a:t>
            </a:r>
            <a:endParaRPr lang="en-US" sz="2400" dirty="0" smtClean="0"/>
          </a:p>
          <a:p>
            <a:pPr lvl="1" eaLnBrk="1" fontAlgn="auto" hangingPunct="1">
              <a:spcAft>
                <a:spcPts val="0"/>
              </a:spcAft>
              <a:buFont typeface="Arial" pitchFamily="34" charset="0"/>
              <a:buChar char="–"/>
              <a:defRPr/>
            </a:pPr>
            <a:r>
              <a:rPr lang="en-US" sz="2400" dirty="0" smtClean="0">
                <a:solidFill>
                  <a:schemeClr val="accent3">
                    <a:lumMod val="50000"/>
                  </a:schemeClr>
                </a:solidFill>
              </a:rPr>
              <a:t>lack of protection against discrimination</a:t>
            </a:r>
          </a:p>
          <a:p>
            <a:pPr lvl="1" eaLnBrk="1" fontAlgn="auto" hangingPunct="1">
              <a:spcAft>
                <a:spcPts val="0"/>
              </a:spcAft>
              <a:buFont typeface="Arial" pitchFamily="34" charset="0"/>
              <a:buChar char="–"/>
              <a:defRPr/>
            </a:pPr>
            <a:r>
              <a:rPr lang="en-US" sz="2400" dirty="0" err="1" smtClean="0"/>
              <a:t>criminalisation</a:t>
            </a:r>
            <a:r>
              <a:rPr lang="en-US" sz="2400" dirty="0" smtClean="0"/>
              <a:t> of gendered and sexual </a:t>
            </a:r>
            <a:r>
              <a:rPr lang="en-US" sz="2400" dirty="0" err="1" smtClean="0"/>
              <a:t>behaviour</a:t>
            </a:r>
            <a:endParaRPr lang="en-US" sz="2400" dirty="0" smtClean="0"/>
          </a:p>
          <a:p>
            <a:pPr lvl="1" eaLnBrk="1" fontAlgn="auto" hangingPunct="1">
              <a:spcAft>
                <a:spcPts val="0"/>
              </a:spcAft>
              <a:buFont typeface="Arial" pitchFamily="34" charset="0"/>
              <a:buChar char="–"/>
              <a:defRPr/>
            </a:pPr>
            <a:endParaRPr lang="en-US" dirty="0" smtClean="0"/>
          </a:p>
          <a:p>
            <a:pPr lvl="1" eaLnBrk="1" fontAlgn="auto" hangingPunct="1">
              <a:spcAft>
                <a:spcPts val="0"/>
              </a:spcAft>
              <a:buFont typeface="Arial" pitchFamily="34" charset="0"/>
              <a:buChar char="–"/>
              <a:defRPr/>
            </a:pPr>
            <a:endParaRPr lang="en-US" dirty="0" smtClean="0"/>
          </a:p>
          <a:p>
            <a:pPr lvl="1" eaLnBrk="1" fontAlgn="auto" hangingPunct="1">
              <a:spcAft>
                <a:spcPts val="0"/>
              </a:spcAft>
              <a:buFontTx/>
              <a:buNone/>
              <a:defRPr/>
            </a:pPr>
            <a:endParaRPr lang="en-GB" dirty="0"/>
          </a:p>
        </p:txBody>
      </p:sp>
      <p:sp>
        <p:nvSpPr>
          <p:cNvPr id="56323" name="Title 8"/>
          <p:cNvSpPr>
            <a:spLocks noGrp="1"/>
          </p:cNvSpPr>
          <p:nvPr>
            <p:ph type="title"/>
          </p:nvPr>
        </p:nvSpPr>
        <p:spPr>
          <a:xfrm>
            <a:off x="428625" y="0"/>
            <a:ext cx="8229600" cy="1143000"/>
          </a:xfrm>
        </p:spPr>
        <p:txBody>
          <a:bodyPr/>
          <a:lstStyle/>
          <a:p>
            <a:pPr eaLnBrk="1" hangingPunct="1"/>
            <a:r>
              <a:rPr lang="en-US" sz="3600" b="1" smtClean="0"/>
              <a:t>To the margins of society</a:t>
            </a:r>
            <a:endParaRPr lang="en-GB" sz="3600" smtClean="0"/>
          </a:p>
        </p:txBody>
      </p:sp>
      <p:sp>
        <p:nvSpPr>
          <p:cNvPr id="10" name="Rounded Rectangle 9"/>
          <p:cNvSpPr/>
          <p:nvPr/>
        </p:nvSpPr>
        <p:spPr>
          <a:xfrm>
            <a:off x="4500562" y="857232"/>
            <a:ext cx="4214842" cy="1143008"/>
          </a:xfrm>
          <a:prstGeom prst="roundRect">
            <a:avLst/>
          </a:prstGeom>
          <a:blipFill>
            <a:blip r:embed="rId2">
              <a:duotone>
                <a:schemeClr val="accent6">
                  <a:shade val="45000"/>
                  <a:satMod val="135000"/>
                </a:schemeClr>
                <a:prstClr val="white"/>
              </a:duotone>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rPr>
              <a:t>‘Imitating /impersonating the other sex’</a:t>
            </a:r>
          </a:p>
          <a:p>
            <a:pPr algn="ctr" fontAlgn="auto">
              <a:spcBef>
                <a:spcPts val="0"/>
              </a:spcBef>
              <a:spcAft>
                <a:spcPts val="0"/>
              </a:spcAft>
              <a:defRPr/>
            </a:pPr>
            <a:r>
              <a:rPr lang="en-US" b="1" dirty="0">
                <a:solidFill>
                  <a:schemeClr val="tx1"/>
                </a:solidFill>
              </a:rPr>
              <a:t>e.g. Malaysia, Afghanistan, Samoa, Tonga, Kuwait …</a:t>
            </a:r>
            <a:endParaRPr lang="en-GB" b="1" dirty="0">
              <a:solidFill>
                <a:schemeClr val="tx1"/>
              </a:solidFill>
            </a:endParaRPr>
          </a:p>
        </p:txBody>
      </p:sp>
      <p:sp>
        <p:nvSpPr>
          <p:cNvPr id="11" name="Rounded Rectangle 10"/>
          <p:cNvSpPr/>
          <p:nvPr/>
        </p:nvSpPr>
        <p:spPr>
          <a:xfrm>
            <a:off x="4714876" y="2214554"/>
            <a:ext cx="4000528" cy="1143008"/>
          </a:xfrm>
          <a:prstGeom prst="roundRect">
            <a:avLst/>
          </a:prstGeom>
          <a:blipFill>
            <a:blip r:embed="rId2">
              <a:duotone>
                <a:schemeClr val="accent6">
                  <a:shade val="45000"/>
                  <a:satMod val="135000"/>
                </a:schemeClr>
                <a:prstClr val="white"/>
              </a:duotone>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rPr>
              <a:t>Engaging in ‘same-sex’ </a:t>
            </a:r>
            <a:r>
              <a:rPr lang="en-US" b="1" dirty="0" err="1">
                <a:solidFill>
                  <a:schemeClr val="tx1"/>
                </a:solidFill>
              </a:rPr>
              <a:t>behaviour</a:t>
            </a:r>
            <a:r>
              <a:rPr lang="en-US" b="1" dirty="0">
                <a:solidFill>
                  <a:schemeClr val="tx1"/>
                </a:solidFill>
              </a:rPr>
              <a:t>. </a:t>
            </a:r>
          </a:p>
          <a:p>
            <a:pPr algn="ctr" fontAlgn="auto">
              <a:spcBef>
                <a:spcPts val="0"/>
              </a:spcBef>
              <a:spcAft>
                <a:spcPts val="0"/>
              </a:spcAft>
              <a:defRPr/>
            </a:pPr>
            <a:r>
              <a:rPr lang="en-US" b="1" dirty="0">
                <a:solidFill>
                  <a:schemeClr val="tx1"/>
                </a:solidFill>
              </a:rPr>
              <a:t>e.g. Malaysia, Bangladesh, Pakistan, PNG, Samoa, Tonga etc </a:t>
            </a:r>
            <a:endParaRPr lang="en-GB" b="1" dirty="0">
              <a:solidFill>
                <a:schemeClr val="tx1"/>
              </a:solidFill>
            </a:endParaRPr>
          </a:p>
        </p:txBody>
      </p:sp>
      <p:sp>
        <p:nvSpPr>
          <p:cNvPr id="12" name="Rounded Rectangle 11"/>
          <p:cNvSpPr/>
          <p:nvPr/>
        </p:nvSpPr>
        <p:spPr>
          <a:xfrm>
            <a:off x="3571868" y="3571876"/>
            <a:ext cx="5214942" cy="1571636"/>
          </a:xfrm>
          <a:prstGeom prst="roundRect">
            <a:avLst/>
          </a:prstGeom>
          <a:blipFill>
            <a:blip r:embed="rId2">
              <a:duotone>
                <a:schemeClr val="accent6">
                  <a:shade val="45000"/>
                  <a:satMod val="135000"/>
                </a:schemeClr>
                <a:prstClr val="white"/>
              </a:duotone>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rPr>
              <a:t>Doing sex work where it </a:t>
            </a:r>
          </a:p>
          <a:p>
            <a:pPr algn="ctr" fontAlgn="auto">
              <a:spcBef>
                <a:spcPts val="0"/>
              </a:spcBef>
              <a:spcAft>
                <a:spcPts val="0"/>
              </a:spcAft>
              <a:defRPr/>
            </a:pPr>
            <a:r>
              <a:rPr lang="en-US" b="1" dirty="0">
                <a:solidFill>
                  <a:schemeClr val="tx1"/>
                </a:solidFill>
              </a:rPr>
              <a:t>is </a:t>
            </a:r>
            <a:r>
              <a:rPr lang="en-US" b="1" dirty="0" err="1">
                <a:solidFill>
                  <a:schemeClr val="tx1"/>
                </a:solidFill>
              </a:rPr>
              <a:t>criminalised</a:t>
            </a:r>
            <a:r>
              <a:rPr lang="en-US" b="1" dirty="0">
                <a:solidFill>
                  <a:schemeClr val="tx1"/>
                </a:solidFill>
              </a:rPr>
              <a:t> </a:t>
            </a:r>
          </a:p>
          <a:p>
            <a:pPr algn="ctr" fontAlgn="auto">
              <a:spcBef>
                <a:spcPts val="0"/>
              </a:spcBef>
              <a:spcAft>
                <a:spcPts val="0"/>
              </a:spcAft>
              <a:defRPr/>
            </a:pPr>
            <a:r>
              <a:rPr lang="en-US" b="1" dirty="0">
                <a:solidFill>
                  <a:schemeClr val="tx1"/>
                </a:solidFill>
              </a:rPr>
              <a:t>e.g. Pakistan, Laos, Cambodia, China, Thailand etc.</a:t>
            </a:r>
          </a:p>
          <a:p>
            <a:pPr algn="ctr" fontAlgn="auto">
              <a:spcBef>
                <a:spcPts val="0"/>
              </a:spcBef>
              <a:spcAft>
                <a:spcPts val="0"/>
              </a:spcAft>
              <a:defRPr/>
            </a:pPr>
            <a:r>
              <a:rPr lang="en-US" b="1" dirty="0">
                <a:solidFill>
                  <a:schemeClr val="tx1"/>
                </a:solidFill>
              </a:rPr>
              <a:t>or is regulated.</a:t>
            </a:r>
          </a:p>
          <a:p>
            <a:pPr algn="ctr" fontAlgn="auto">
              <a:spcBef>
                <a:spcPts val="0"/>
              </a:spcBef>
              <a:spcAft>
                <a:spcPts val="0"/>
              </a:spcAft>
              <a:defRPr/>
            </a:pPr>
            <a:r>
              <a:rPr lang="en-US" b="1" dirty="0">
                <a:solidFill>
                  <a:schemeClr val="tx1"/>
                </a:solidFill>
              </a:rPr>
              <a:t>e.g. India, Malaysia, Singapore, Hong Kong etc</a:t>
            </a:r>
            <a:endParaRPr lang="en-GB" b="1" dirty="0">
              <a:solidFill>
                <a:schemeClr val="tx1"/>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345" name="Group 5"/>
          <p:cNvGrpSpPr>
            <a:grpSpLocks/>
          </p:cNvGrpSpPr>
          <p:nvPr/>
        </p:nvGrpSpPr>
        <p:grpSpPr bwMode="auto">
          <a:xfrm>
            <a:off x="-71438" y="0"/>
            <a:ext cx="9215438" cy="6858000"/>
            <a:chOff x="-71502" y="0"/>
            <a:chExt cx="9215502" cy="6858000"/>
          </a:xfrm>
        </p:grpSpPr>
        <p:pic>
          <p:nvPicPr>
            <p:cNvPr id="7" name="Picture 6" descr="genderCopyright_Daitozen-GettyImages.jpg"/>
            <p:cNvPicPr>
              <a:picLocks noChangeAspect="1"/>
            </p:cNvPicPr>
            <p:nvPr/>
          </p:nvPicPr>
          <p:blipFill>
            <a:blip r:embed="rId2">
              <a:lum bright="34000" contrast="-56000"/>
            </a:blip>
            <a:stretch>
              <a:fillRect/>
            </a:stretch>
          </p:blipFill>
          <p:spPr>
            <a:xfrm>
              <a:off x="-71502" y="0"/>
              <a:ext cx="9215502" cy="6858000"/>
            </a:xfrm>
            <a:prstGeom prst="rect">
              <a:avLst/>
            </a:prstGeom>
            <a:effectLst>
              <a:outerShdw blurRad="50800" dist="50800" dir="5400000" algn="ctr" rotWithShape="0">
                <a:srgbClr val="000000">
                  <a:alpha val="11000"/>
                </a:srgbClr>
              </a:outerShdw>
            </a:effectLst>
          </p:spPr>
        </p:pic>
        <p:pic>
          <p:nvPicPr>
            <p:cNvPr id="8" name="Picture 7" descr="asia"/>
            <p:cNvPicPr>
              <a:picLocks noChangeAspect="1" noChangeArrowheads="1"/>
            </p:cNvPicPr>
            <p:nvPr/>
          </p:nvPicPr>
          <p:blipFill>
            <a:blip r:embed="rId3">
              <a:duotone>
                <a:schemeClr val="bg2">
                  <a:shade val="45000"/>
                  <a:satMod val="135000"/>
                </a:schemeClr>
                <a:prstClr val="white"/>
              </a:duotone>
            </a:blip>
            <a:srcRect/>
            <a:stretch>
              <a:fillRect/>
            </a:stretch>
          </p:blipFill>
          <p:spPr>
            <a:xfrm>
              <a:off x="2000232" y="1785926"/>
              <a:ext cx="4356100" cy="3405188"/>
            </a:xfrm>
            <a:prstGeom prst="rect">
              <a:avLst/>
            </a:prstGeom>
            <a:noFill/>
          </p:spPr>
        </p:pic>
      </p:grpSp>
      <p:sp>
        <p:nvSpPr>
          <p:cNvPr id="3" name="Content Placeholder 2"/>
          <p:cNvSpPr>
            <a:spLocks noGrp="1"/>
          </p:cNvSpPr>
          <p:nvPr>
            <p:ph idx="1"/>
          </p:nvPr>
        </p:nvSpPr>
        <p:spPr>
          <a:xfrm>
            <a:off x="0" y="857250"/>
            <a:ext cx="9144000" cy="5268913"/>
          </a:xfrm>
        </p:spPr>
        <p:txBody>
          <a:bodyPr rtlCol="0">
            <a:normAutofit/>
          </a:bodyPr>
          <a:lstStyle/>
          <a:p>
            <a:pPr eaLnBrk="1" fontAlgn="auto" hangingPunct="1">
              <a:spcAft>
                <a:spcPts val="0"/>
              </a:spcAft>
              <a:buFont typeface="Arial" pitchFamily="34" charset="0"/>
              <a:buChar char="•"/>
              <a:defRPr/>
            </a:pPr>
            <a:r>
              <a:rPr lang="en-US" sz="2400" b="1" dirty="0" smtClean="0">
                <a:solidFill>
                  <a:schemeClr val="bg1">
                    <a:lumMod val="50000"/>
                  </a:schemeClr>
                </a:solidFill>
              </a:rPr>
              <a:t>Family and school</a:t>
            </a:r>
          </a:p>
          <a:p>
            <a:pPr lvl="1" eaLnBrk="1" fontAlgn="auto" hangingPunct="1">
              <a:spcAft>
                <a:spcPts val="0"/>
              </a:spcAft>
              <a:buFont typeface="Arial" pitchFamily="34" charset="0"/>
              <a:buChar char="–"/>
              <a:defRPr/>
            </a:pPr>
            <a:r>
              <a:rPr lang="en-US" sz="2400" dirty="0" smtClean="0">
                <a:solidFill>
                  <a:schemeClr val="bg1">
                    <a:lumMod val="50000"/>
                  </a:schemeClr>
                </a:solidFill>
              </a:rPr>
              <a:t>dropping out and leaving home</a:t>
            </a:r>
          </a:p>
          <a:p>
            <a:pPr eaLnBrk="1" fontAlgn="auto" hangingPunct="1">
              <a:spcAft>
                <a:spcPts val="0"/>
              </a:spcAft>
              <a:buFont typeface="Arial" pitchFamily="34" charset="0"/>
              <a:buChar char="•"/>
              <a:defRPr/>
            </a:pPr>
            <a:r>
              <a:rPr lang="en-US" sz="2400" b="1" dirty="0" smtClean="0">
                <a:solidFill>
                  <a:schemeClr val="bg1">
                    <a:lumMod val="50000"/>
                  </a:schemeClr>
                </a:solidFill>
              </a:rPr>
              <a:t>Wider society </a:t>
            </a:r>
          </a:p>
          <a:p>
            <a:pPr lvl="1" eaLnBrk="1" fontAlgn="auto" hangingPunct="1">
              <a:spcAft>
                <a:spcPts val="0"/>
              </a:spcAft>
              <a:buFont typeface="Arial" pitchFamily="34" charset="0"/>
              <a:buChar char="–"/>
              <a:defRPr/>
            </a:pPr>
            <a:r>
              <a:rPr lang="en-US" sz="2400" dirty="0" smtClean="0">
                <a:solidFill>
                  <a:schemeClr val="bg1">
                    <a:lumMod val="50000"/>
                  </a:schemeClr>
                </a:solidFill>
              </a:rPr>
              <a:t>employment, housing, health services, access to public spaces</a:t>
            </a:r>
            <a:r>
              <a:rPr lang="en-US" sz="2400" dirty="0" smtClean="0">
                <a:solidFill>
                  <a:schemeClr val="accent3">
                    <a:lumMod val="50000"/>
                  </a:schemeClr>
                </a:solidFill>
              </a:rPr>
              <a:t>. Verbal abuse, violence (incl. sexual), murder. </a:t>
            </a:r>
          </a:p>
          <a:p>
            <a:pPr lvl="1" eaLnBrk="1" fontAlgn="auto" hangingPunct="1">
              <a:spcAft>
                <a:spcPts val="0"/>
              </a:spcAft>
              <a:buFont typeface="Arial" pitchFamily="34" charset="0"/>
              <a:buChar char="–"/>
              <a:defRPr/>
            </a:pPr>
            <a:r>
              <a:rPr lang="en-US" sz="2400" dirty="0" smtClean="0">
                <a:solidFill>
                  <a:schemeClr val="bg1">
                    <a:lumMod val="50000"/>
                  </a:schemeClr>
                </a:solidFill>
              </a:rPr>
              <a:t>drift towards ‘ghetto’ employment</a:t>
            </a:r>
          </a:p>
          <a:p>
            <a:pPr eaLnBrk="1" fontAlgn="auto" hangingPunct="1">
              <a:spcAft>
                <a:spcPts val="0"/>
              </a:spcAft>
              <a:buFont typeface="Arial" pitchFamily="34" charset="0"/>
              <a:buChar char="•"/>
              <a:defRPr/>
            </a:pPr>
            <a:r>
              <a:rPr lang="en-US" sz="2400" b="1" dirty="0" smtClean="0"/>
              <a:t>Government</a:t>
            </a:r>
          </a:p>
          <a:p>
            <a:pPr lvl="1" eaLnBrk="1" fontAlgn="auto" hangingPunct="1">
              <a:spcAft>
                <a:spcPts val="0"/>
              </a:spcAft>
              <a:buFont typeface="Arial" pitchFamily="34" charset="0"/>
              <a:buChar char="–"/>
              <a:defRPr/>
            </a:pPr>
            <a:r>
              <a:rPr lang="en-US" sz="2400" dirty="0" smtClean="0">
                <a:solidFill>
                  <a:schemeClr val="bg1">
                    <a:lumMod val="50000"/>
                  </a:schemeClr>
                </a:solidFill>
              </a:rPr>
              <a:t>documentation: ID cards, </a:t>
            </a:r>
          </a:p>
          <a:p>
            <a:pPr lvl="1" eaLnBrk="1" fontAlgn="auto" hangingPunct="1">
              <a:spcAft>
                <a:spcPts val="0"/>
              </a:spcAft>
              <a:buFont typeface="Arial" pitchFamily="34" charset="0"/>
              <a:buChar char="–"/>
              <a:defRPr/>
            </a:pPr>
            <a:r>
              <a:rPr lang="en-US" sz="2400" dirty="0" smtClean="0">
                <a:solidFill>
                  <a:schemeClr val="bg2">
                    <a:lumMod val="50000"/>
                  </a:schemeClr>
                </a:solidFill>
              </a:rPr>
              <a:t>documentation: legal gender recognition</a:t>
            </a:r>
            <a:endParaRPr lang="en-US" sz="2400" dirty="0" smtClean="0"/>
          </a:p>
          <a:p>
            <a:pPr lvl="1" eaLnBrk="1" fontAlgn="auto" hangingPunct="1">
              <a:spcAft>
                <a:spcPts val="0"/>
              </a:spcAft>
              <a:buFont typeface="Arial" pitchFamily="34" charset="0"/>
              <a:buChar char="–"/>
              <a:defRPr/>
            </a:pPr>
            <a:r>
              <a:rPr lang="en-US" sz="2400" dirty="0" smtClean="0">
                <a:solidFill>
                  <a:schemeClr val="accent3">
                    <a:lumMod val="50000"/>
                  </a:schemeClr>
                </a:solidFill>
              </a:rPr>
              <a:t>lack of protection against discrimination</a:t>
            </a:r>
          </a:p>
          <a:p>
            <a:pPr lvl="1" eaLnBrk="1" fontAlgn="auto" hangingPunct="1">
              <a:spcAft>
                <a:spcPts val="0"/>
              </a:spcAft>
              <a:buFont typeface="Arial" pitchFamily="34" charset="0"/>
              <a:buChar char="–"/>
              <a:defRPr/>
            </a:pPr>
            <a:r>
              <a:rPr lang="en-US" sz="2400" dirty="0" err="1" smtClean="0">
                <a:solidFill>
                  <a:schemeClr val="accent3">
                    <a:lumMod val="50000"/>
                  </a:schemeClr>
                </a:solidFill>
              </a:rPr>
              <a:t>criminalisation</a:t>
            </a:r>
            <a:r>
              <a:rPr lang="en-US" sz="2400" dirty="0" smtClean="0">
                <a:solidFill>
                  <a:schemeClr val="accent3">
                    <a:lumMod val="50000"/>
                  </a:schemeClr>
                </a:solidFill>
              </a:rPr>
              <a:t> of gendered and sexual </a:t>
            </a:r>
            <a:r>
              <a:rPr lang="en-US" sz="2400" dirty="0" err="1" smtClean="0">
                <a:solidFill>
                  <a:schemeClr val="accent3">
                    <a:lumMod val="50000"/>
                  </a:schemeClr>
                </a:solidFill>
              </a:rPr>
              <a:t>behaviour</a:t>
            </a:r>
            <a:endParaRPr lang="en-US" sz="2400" dirty="0" smtClean="0">
              <a:solidFill>
                <a:schemeClr val="accent3">
                  <a:lumMod val="50000"/>
                </a:schemeClr>
              </a:solidFill>
            </a:endParaRPr>
          </a:p>
          <a:p>
            <a:pPr lvl="1" eaLnBrk="1" fontAlgn="auto" hangingPunct="1">
              <a:spcAft>
                <a:spcPts val="0"/>
              </a:spcAft>
              <a:buFont typeface="Arial" pitchFamily="34" charset="0"/>
              <a:buChar char="–"/>
              <a:defRPr/>
            </a:pPr>
            <a:r>
              <a:rPr lang="en-US" sz="2400" dirty="0" smtClean="0"/>
              <a:t>police harassment, violence</a:t>
            </a:r>
          </a:p>
          <a:p>
            <a:pPr lvl="1" eaLnBrk="1" fontAlgn="auto" hangingPunct="1">
              <a:spcAft>
                <a:spcPts val="0"/>
              </a:spcAft>
              <a:buFont typeface="Arial" pitchFamily="34" charset="0"/>
              <a:buChar char="–"/>
              <a:defRPr/>
            </a:pPr>
            <a:endParaRPr lang="en-US" dirty="0" smtClean="0"/>
          </a:p>
          <a:p>
            <a:pPr lvl="1" eaLnBrk="1" fontAlgn="auto" hangingPunct="1">
              <a:spcAft>
                <a:spcPts val="0"/>
              </a:spcAft>
              <a:buFont typeface="Arial" pitchFamily="34" charset="0"/>
              <a:buChar char="–"/>
              <a:defRPr/>
            </a:pPr>
            <a:endParaRPr lang="en-US" dirty="0" smtClean="0"/>
          </a:p>
          <a:p>
            <a:pPr lvl="1" eaLnBrk="1" fontAlgn="auto" hangingPunct="1">
              <a:spcAft>
                <a:spcPts val="0"/>
              </a:spcAft>
              <a:buFontTx/>
              <a:buNone/>
              <a:defRPr/>
            </a:pPr>
            <a:endParaRPr lang="en-GB" dirty="0"/>
          </a:p>
        </p:txBody>
      </p:sp>
      <p:sp>
        <p:nvSpPr>
          <p:cNvPr id="57347" name="Title 8"/>
          <p:cNvSpPr>
            <a:spLocks noGrp="1"/>
          </p:cNvSpPr>
          <p:nvPr>
            <p:ph type="title"/>
          </p:nvPr>
        </p:nvSpPr>
        <p:spPr>
          <a:xfrm>
            <a:off x="428625" y="0"/>
            <a:ext cx="8229600" cy="1143000"/>
          </a:xfrm>
        </p:spPr>
        <p:txBody>
          <a:bodyPr/>
          <a:lstStyle/>
          <a:p>
            <a:pPr eaLnBrk="1" hangingPunct="1"/>
            <a:r>
              <a:rPr lang="en-US" sz="3600" b="1" smtClean="0"/>
              <a:t>To the margins of society</a:t>
            </a:r>
            <a:endParaRPr lang="en-GB" sz="3600" smtClean="0"/>
          </a:p>
        </p:txBody>
      </p:sp>
      <p:sp>
        <p:nvSpPr>
          <p:cNvPr id="10" name="Rounded Rectangle 9"/>
          <p:cNvSpPr/>
          <p:nvPr/>
        </p:nvSpPr>
        <p:spPr>
          <a:xfrm>
            <a:off x="4429124" y="4786322"/>
            <a:ext cx="4000528" cy="1143008"/>
          </a:xfrm>
          <a:prstGeom prst="roundRect">
            <a:avLst/>
          </a:prstGeom>
          <a:blipFill>
            <a:blip r:embed="rId2">
              <a:duotone>
                <a:schemeClr val="accent6">
                  <a:shade val="45000"/>
                  <a:satMod val="135000"/>
                </a:schemeClr>
                <a:prstClr val="white"/>
              </a:duotone>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rPr>
              <a:t>e.g. Bangladesh, Nepal, Kuwait, India, Uzbekistan, Kyrgyzstan, Sri Lanka, Thailand, Cambodia, Iraq, Turkey etc.</a:t>
            </a:r>
            <a:endParaRPr lang="en-GB" b="1" dirty="0">
              <a:solidFill>
                <a:schemeClr val="tx1"/>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enderCopyright_Daitozen-GettyImages.jpg"/>
          <p:cNvPicPr>
            <a:picLocks noChangeAspect="1"/>
          </p:cNvPicPr>
          <p:nvPr/>
        </p:nvPicPr>
        <p:blipFill>
          <a:blip r:embed="rId2">
            <a:lum bright="6000"/>
          </a:blip>
          <a:stretch>
            <a:fillRect/>
          </a:stretch>
        </p:blipFill>
        <p:spPr>
          <a:xfrm>
            <a:off x="-36513" y="0"/>
            <a:ext cx="9217026" cy="6858000"/>
          </a:xfrm>
          <a:prstGeom prst="rect">
            <a:avLst/>
          </a:prstGeom>
          <a:effectLst>
            <a:outerShdw blurRad="50800" dist="50800" dir="5400000" algn="ctr" rotWithShape="0">
              <a:srgbClr val="000000">
                <a:alpha val="11000"/>
              </a:srgbClr>
            </a:outerShdw>
          </a:effectLst>
        </p:spPr>
      </p:pic>
      <p:sp>
        <p:nvSpPr>
          <p:cNvPr id="19458" name="Title 1"/>
          <p:cNvSpPr>
            <a:spLocks noGrp="1"/>
          </p:cNvSpPr>
          <p:nvPr>
            <p:ph type="title"/>
          </p:nvPr>
        </p:nvSpPr>
        <p:spPr/>
        <p:txBody>
          <a:bodyPr/>
          <a:lstStyle/>
          <a:p>
            <a:pPr eaLnBrk="1" hangingPunct="1"/>
            <a:endParaRPr lang="en-GB" smtClean="0"/>
          </a:p>
        </p:txBody>
      </p:sp>
      <p:pic>
        <p:nvPicPr>
          <p:cNvPr id="19459" name="Content Placeholder 3" descr="Netherlands under spain and austria .png"/>
          <p:cNvPicPr>
            <a:picLocks noGrp="1" noChangeAspect="1"/>
          </p:cNvPicPr>
          <p:nvPr>
            <p:ph idx="1"/>
          </p:nvPr>
        </p:nvPicPr>
        <p:blipFill>
          <a:blip r:embed="rId3"/>
          <a:srcRect/>
          <a:stretch>
            <a:fillRect/>
          </a:stretch>
        </p:blipFill>
        <p:spPr>
          <a:xfrm>
            <a:off x="4429125" y="0"/>
            <a:ext cx="4714875" cy="6894513"/>
          </a:xfrm>
        </p:spPr>
      </p:pic>
      <p:pic>
        <p:nvPicPr>
          <p:cNvPr id="5" name="Picture 4" descr="philip-ii-3-sized.jpg"/>
          <p:cNvPicPr>
            <a:picLocks noChangeAspect="1"/>
          </p:cNvPicPr>
          <p:nvPr/>
        </p:nvPicPr>
        <p:blipFill>
          <a:blip r:embed="rId4"/>
          <a:srcRect/>
          <a:stretch>
            <a:fillRect/>
          </a:stretch>
        </p:blipFill>
        <p:spPr bwMode="auto">
          <a:xfrm>
            <a:off x="0" y="0"/>
            <a:ext cx="4500563" cy="6858000"/>
          </a:xfrm>
          <a:prstGeom prst="rect">
            <a:avLst/>
          </a:prstGeom>
          <a:noFill/>
          <a:ln w="9525">
            <a:noFill/>
            <a:miter lim="800000"/>
            <a:headEnd/>
            <a:tailEnd/>
          </a:ln>
        </p:spPr>
      </p:pic>
      <p:sp>
        <p:nvSpPr>
          <p:cNvPr id="6" name="Rounded Rectangle 5"/>
          <p:cNvSpPr/>
          <p:nvPr/>
        </p:nvSpPr>
        <p:spPr>
          <a:xfrm>
            <a:off x="1714500" y="5786438"/>
            <a:ext cx="2786063" cy="1071562"/>
          </a:xfrm>
          <a:prstGeom prst="round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rPr>
              <a:t>Philip II of Spain etc..</a:t>
            </a:r>
          </a:p>
          <a:p>
            <a:pPr algn="ctr" fontAlgn="auto">
              <a:spcBef>
                <a:spcPts val="0"/>
              </a:spcBef>
              <a:spcAft>
                <a:spcPts val="0"/>
              </a:spcAft>
              <a:defRPr/>
            </a:pPr>
            <a:r>
              <a:rPr lang="en-US" b="1" dirty="0">
                <a:solidFill>
                  <a:schemeClr val="tx1"/>
                </a:solidFill>
              </a:rPr>
              <a:t>1527-1598</a:t>
            </a:r>
          </a:p>
          <a:p>
            <a:pPr algn="ctr" fontAlgn="auto">
              <a:spcBef>
                <a:spcPts val="0"/>
              </a:spcBef>
              <a:spcAft>
                <a:spcPts val="0"/>
              </a:spcAft>
              <a:defRPr/>
            </a:pPr>
            <a:r>
              <a:rPr lang="en-US" b="1" dirty="0">
                <a:solidFill>
                  <a:schemeClr val="tx1"/>
                </a:solidFill>
              </a:rPr>
              <a:t>Lord of the Seventeen Provinces 1556-1581</a:t>
            </a:r>
            <a:endParaRPr lang="en-GB" dirty="0">
              <a:solidFill>
                <a:schemeClr val="tx1"/>
              </a:solidFill>
            </a:endParaRPr>
          </a:p>
        </p:txBody>
      </p:sp>
      <p:sp>
        <p:nvSpPr>
          <p:cNvPr id="8" name="Rounded Rectangle 7"/>
          <p:cNvSpPr/>
          <p:nvPr/>
        </p:nvSpPr>
        <p:spPr>
          <a:xfrm>
            <a:off x="4857750" y="5786438"/>
            <a:ext cx="2786063" cy="1071562"/>
          </a:xfrm>
          <a:prstGeom prst="round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rPr>
              <a:t>The Dutch Revolt</a:t>
            </a:r>
          </a:p>
          <a:p>
            <a:pPr algn="ctr" fontAlgn="auto">
              <a:spcBef>
                <a:spcPts val="0"/>
              </a:spcBef>
              <a:spcAft>
                <a:spcPts val="0"/>
              </a:spcAft>
              <a:defRPr/>
            </a:pPr>
            <a:r>
              <a:rPr lang="en-US" b="1" dirty="0">
                <a:solidFill>
                  <a:schemeClr val="tx1"/>
                </a:solidFill>
              </a:rPr>
              <a:t>1566- or 1568 - 1648</a:t>
            </a:r>
            <a:endParaRPr lang="en-GB" dirty="0">
              <a:solidFill>
                <a:schemeClr val="tx1"/>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pPr eaLnBrk="1" hangingPunct="1"/>
            <a:endParaRPr lang="en-GB" smtClean="0"/>
          </a:p>
        </p:txBody>
      </p:sp>
      <p:sp>
        <p:nvSpPr>
          <p:cNvPr id="58370" name="Content Placeholder 2"/>
          <p:cNvSpPr>
            <a:spLocks noGrp="1"/>
          </p:cNvSpPr>
          <p:nvPr>
            <p:ph idx="1"/>
          </p:nvPr>
        </p:nvSpPr>
        <p:spPr/>
        <p:txBody>
          <a:bodyPr/>
          <a:lstStyle/>
          <a:p>
            <a:pPr eaLnBrk="1" hangingPunct="1"/>
            <a:endParaRPr lang="en-GB" smtClean="0"/>
          </a:p>
        </p:txBody>
      </p:sp>
      <p:grpSp>
        <p:nvGrpSpPr>
          <p:cNvPr id="58371" name="Group 3"/>
          <p:cNvGrpSpPr>
            <a:grpSpLocks/>
          </p:cNvGrpSpPr>
          <p:nvPr/>
        </p:nvGrpSpPr>
        <p:grpSpPr bwMode="auto">
          <a:xfrm>
            <a:off x="-71438" y="0"/>
            <a:ext cx="9215438" cy="6858000"/>
            <a:chOff x="-71502" y="0"/>
            <a:chExt cx="9215502" cy="6858000"/>
          </a:xfrm>
        </p:grpSpPr>
        <p:pic>
          <p:nvPicPr>
            <p:cNvPr id="5" name="Picture 4" descr="genderCopyright_Daitozen-GettyImages.jpg"/>
            <p:cNvPicPr>
              <a:picLocks noChangeAspect="1"/>
            </p:cNvPicPr>
            <p:nvPr/>
          </p:nvPicPr>
          <p:blipFill>
            <a:blip r:embed="rId2">
              <a:lum bright="34000" contrast="-56000"/>
            </a:blip>
            <a:stretch>
              <a:fillRect/>
            </a:stretch>
          </p:blipFill>
          <p:spPr>
            <a:xfrm>
              <a:off x="-71502" y="0"/>
              <a:ext cx="9215502" cy="6858000"/>
            </a:xfrm>
            <a:prstGeom prst="rect">
              <a:avLst/>
            </a:prstGeom>
            <a:effectLst>
              <a:outerShdw blurRad="50800" dist="50800" dir="5400000" algn="ctr" rotWithShape="0">
                <a:srgbClr val="000000">
                  <a:alpha val="11000"/>
                </a:srgbClr>
              </a:outerShdw>
            </a:effectLst>
          </p:spPr>
        </p:pic>
        <p:pic>
          <p:nvPicPr>
            <p:cNvPr id="6" name="Picture 5" descr="asia"/>
            <p:cNvPicPr>
              <a:picLocks noChangeAspect="1" noChangeArrowheads="1"/>
            </p:cNvPicPr>
            <p:nvPr/>
          </p:nvPicPr>
          <p:blipFill>
            <a:blip r:embed="rId3">
              <a:duotone>
                <a:schemeClr val="bg2">
                  <a:shade val="45000"/>
                  <a:satMod val="135000"/>
                </a:schemeClr>
                <a:prstClr val="white"/>
              </a:duotone>
            </a:blip>
            <a:srcRect/>
            <a:stretch>
              <a:fillRect/>
            </a:stretch>
          </p:blipFill>
          <p:spPr>
            <a:xfrm>
              <a:off x="2000232" y="1785926"/>
              <a:ext cx="4356100" cy="3405188"/>
            </a:xfrm>
            <a:prstGeom prst="rect">
              <a:avLst/>
            </a:prstGeom>
            <a:noFill/>
          </p:spPr>
        </p:pic>
      </p:grpSp>
    </p:spTree>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393" name="Group 44"/>
          <p:cNvGrpSpPr>
            <a:grpSpLocks/>
          </p:cNvGrpSpPr>
          <p:nvPr/>
        </p:nvGrpSpPr>
        <p:grpSpPr bwMode="auto">
          <a:xfrm>
            <a:off x="-71438" y="0"/>
            <a:ext cx="9215438" cy="6858000"/>
            <a:chOff x="-71502" y="0"/>
            <a:chExt cx="9215502" cy="6858000"/>
          </a:xfrm>
        </p:grpSpPr>
        <p:pic>
          <p:nvPicPr>
            <p:cNvPr id="47" name="Picture 46" descr="genderCopyright_Daitozen-GettyImages.jpg"/>
            <p:cNvPicPr>
              <a:picLocks noChangeAspect="1"/>
            </p:cNvPicPr>
            <p:nvPr/>
          </p:nvPicPr>
          <p:blipFill>
            <a:blip r:embed="rId2">
              <a:lum bright="34000" contrast="-56000"/>
            </a:blip>
            <a:stretch>
              <a:fillRect/>
            </a:stretch>
          </p:blipFill>
          <p:spPr>
            <a:xfrm>
              <a:off x="-71502" y="0"/>
              <a:ext cx="9215502" cy="6858000"/>
            </a:xfrm>
            <a:prstGeom prst="rect">
              <a:avLst/>
            </a:prstGeom>
            <a:effectLst>
              <a:outerShdw blurRad="50800" dist="50800" dir="5400000" algn="ctr" rotWithShape="0">
                <a:srgbClr val="000000">
                  <a:alpha val="11000"/>
                </a:srgbClr>
              </a:outerShdw>
            </a:effectLst>
          </p:spPr>
        </p:pic>
        <p:pic>
          <p:nvPicPr>
            <p:cNvPr id="48" name="Picture 47" descr="asia"/>
            <p:cNvPicPr>
              <a:picLocks noChangeAspect="1" noChangeArrowheads="1"/>
            </p:cNvPicPr>
            <p:nvPr/>
          </p:nvPicPr>
          <p:blipFill>
            <a:blip r:embed="rId3">
              <a:duotone>
                <a:schemeClr val="bg2">
                  <a:shade val="45000"/>
                  <a:satMod val="135000"/>
                </a:schemeClr>
                <a:prstClr val="white"/>
              </a:duotone>
            </a:blip>
            <a:srcRect/>
            <a:stretch>
              <a:fillRect/>
            </a:stretch>
          </p:blipFill>
          <p:spPr>
            <a:xfrm>
              <a:off x="2000232" y="1785926"/>
              <a:ext cx="4356100" cy="3405188"/>
            </a:xfrm>
            <a:prstGeom prst="rect">
              <a:avLst/>
            </a:prstGeom>
            <a:noFill/>
          </p:spPr>
        </p:pic>
      </p:grpSp>
      <p:pic>
        <p:nvPicPr>
          <p:cNvPr id="6" name="Picture 5" descr="asia"/>
          <p:cNvPicPr>
            <a:picLocks noChangeAspect="1" noChangeArrowheads="1"/>
          </p:cNvPicPr>
          <p:nvPr/>
        </p:nvPicPr>
        <p:blipFill>
          <a:blip r:embed="rId3">
            <a:duotone>
              <a:schemeClr val="bg2">
                <a:shade val="45000"/>
                <a:satMod val="135000"/>
              </a:schemeClr>
              <a:prstClr val="white"/>
            </a:duotone>
          </a:blip>
          <a:srcRect/>
          <a:stretch>
            <a:fillRect/>
          </a:stretch>
        </p:blipFill>
        <p:spPr>
          <a:xfrm>
            <a:off x="0" y="-23"/>
            <a:ext cx="9144000" cy="6868724"/>
          </a:xfrm>
          <a:prstGeom prst="rect">
            <a:avLst/>
          </a:prstGeom>
          <a:solidFill>
            <a:schemeClr val="accent1">
              <a:lumMod val="20000"/>
              <a:lumOff val="80000"/>
              <a:alpha val="52000"/>
            </a:schemeClr>
          </a:solidFill>
        </p:spPr>
      </p:pic>
      <p:sp>
        <p:nvSpPr>
          <p:cNvPr id="59395" name="Title 1"/>
          <p:cNvSpPr>
            <a:spLocks noGrp="1"/>
          </p:cNvSpPr>
          <p:nvPr>
            <p:ph type="title"/>
          </p:nvPr>
        </p:nvSpPr>
        <p:spPr>
          <a:xfrm>
            <a:off x="428625" y="0"/>
            <a:ext cx="8229600" cy="1143000"/>
          </a:xfrm>
        </p:spPr>
        <p:txBody>
          <a:bodyPr/>
          <a:lstStyle/>
          <a:p>
            <a:pPr algn="l" eaLnBrk="1" hangingPunct="1"/>
            <a:r>
              <a:rPr lang="en-US" sz="3600" b="1" smtClean="0"/>
              <a:t>The Stigma-Sickness Slope</a:t>
            </a:r>
            <a:endParaRPr lang="en-GB" sz="3600" b="1" smtClean="0"/>
          </a:p>
        </p:txBody>
      </p:sp>
      <p:sp>
        <p:nvSpPr>
          <p:cNvPr id="10" name="Down Arrow 9"/>
          <p:cNvSpPr/>
          <p:nvPr/>
        </p:nvSpPr>
        <p:spPr>
          <a:xfrm>
            <a:off x="3214688" y="1214438"/>
            <a:ext cx="2714625" cy="977900"/>
          </a:xfrm>
          <a:prstGeom prst="downArrow">
            <a:avLst/>
          </a:prstGeom>
          <a:blipFill dpi="0" rotWithShape="0">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tx1"/>
                </a:solidFill>
              </a:rPr>
              <a:t>Stigma</a:t>
            </a:r>
            <a:endParaRPr lang="en-GB" sz="2400" b="1" dirty="0">
              <a:solidFill>
                <a:schemeClr val="tx1"/>
              </a:solidFill>
            </a:endParaRPr>
          </a:p>
        </p:txBody>
      </p:sp>
      <p:sp>
        <p:nvSpPr>
          <p:cNvPr id="11" name="Down Arrow 10"/>
          <p:cNvSpPr/>
          <p:nvPr/>
        </p:nvSpPr>
        <p:spPr>
          <a:xfrm>
            <a:off x="2571750" y="1928813"/>
            <a:ext cx="4071938" cy="1141412"/>
          </a:xfrm>
          <a:prstGeom prst="downArrow">
            <a:avLst/>
          </a:prstGeom>
          <a:blipFill dpi="0" rotWithShape="0">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tx1"/>
                </a:solidFill>
              </a:rPr>
              <a:t>Prejudice +  Discrimination</a:t>
            </a:r>
            <a:endParaRPr lang="en-GB" sz="2400" b="1" dirty="0">
              <a:solidFill>
                <a:schemeClr val="tx1"/>
              </a:solidFill>
            </a:endParaRPr>
          </a:p>
        </p:txBody>
      </p:sp>
      <p:sp>
        <p:nvSpPr>
          <p:cNvPr id="13" name="Down Arrow 12"/>
          <p:cNvSpPr/>
          <p:nvPr/>
        </p:nvSpPr>
        <p:spPr>
          <a:xfrm>
            <a:off x="2071688" y="2786063"/>
            <a:ext cx="5072062" cy="1500187"/>
          </a:xfrm>
          <a:prstGeom prst="downArrow">
            <a:avLst/>
          </a:prstGeom>
          <a:blipFill dpi="0" rotWithShape="0">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err="1">
                <a:solidFill>
                  <a:schemeClr val="tx1"/>
                </a:solidFill>
              </a:rPr>
              <a:t>Marginalisation</a:t>
            </a:r>
            <a:endParaRPr lang="en-US" sz="2400" b="1" dirty="0">
              <a:solidFill>
                <a:schemeClr val="tx1"/>
              </a:solidFill>
            </a:endParaRPr>
          </a:p>
          <a:p>
            <a:pPr algn="ctr" fontAlgn="auto">
              <a:spcBef>
                <a:spcPts val="0"/>
              </a:spcBef>
              <a:spcAft>
                <a:spcPts val="0"/>
              </a:spcAft>
              <a:defRPr/>
            </a:pPr>
            <a:r>
              <a:rPr lang="en-US" sz="2400" b="1" dirty="0">
                <a:solidFill>
                  <a:schemeClr val="tx1"/>
                </a:solidFill>
              </a:rPr>
              <a:t>(social, economic, legal) </a:t>
            </a:r>
            <a:endParaRPr lang="en-GB" sz="2400" b="1" dirty="0">
              <a:solidFill>
                <a:schemeClr val="tx1"/>
              </a:solidFill>
            </a:endParaRPr>
          </a:p>
        </p:txBody>
      </p:sp>
      <p:sp>
        <p:nvSpPr>
          <p:cNvPr id="15" name="Down Arrow 14"/>
          <p:cNvSpPr/>
          <p:nvPr/>
        </p:nvSpPr>
        <p:spPr>
          <a:xfrm>
            <a:off x="642938" y="3929063"/>
            <a:ext cx="4143375" cy="1428750"/>
          </a:xfrm>
          <a:prstGeom prst="downArrow">
            <a:avLst/>
          </a:prstGeom>
          <a:blipFill dpi="0" rotWithShape="0">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tx1"/>
                </a:solidFill>
              </a:rPr>
              <a:t>Poor physical / emotional well-being</a:t>
            </a:r>
            <a:endParaRPr lang="en-GB" sz="2400" b="1" dirty="0">
              <a:solidFill>
                <a:schemeClr val="tx1"/>
              </a:solidFill>
            </a:endParaRPr>
          </a:p>
        </p:txBody>
      </p:sp>
      <p:sp>
        <p:nvSpPr>
          <p:cNvPr id="19" name="Down Arrow 18"/>
          <p:cNvSpPr/>
          <p:nvPr/>
        </p:nvSpPr>
        <p:spPr>
          <a:xfrm>
            <a:off x="71438" y="1928813"/>
            <a:ext cx="3429000" cy="1141412"/>
          </a:xfrm>
          <a:prstGeom prst="downArrow">
            <a:avLst/>
          </a:prstGeom>
          <a:blipFill dpi="0" rotWithShape="0">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tx1"/>
                </a:solidFill>
              </a:rPr>
              <a:t>Harassment + Abuse</a:t>
            </a:r>
            <a:endParaRPr lang="en-GB" sz="2400" b="1" dirty="0">
              <a:solidFill>
                <a:schemeClr val="tx1"/>
              </a:solidFill>
            </a:endParaRPr>
          </a:p>
        </p:txBody>
      </p:sp>
      <p:sp>
        <p:nvSpPr>
          <p:cNvPr id="26" name="Down Arrow 25"/>
          <p:cNvSpPr/>
          <p:nvPr/>
        </p:nvSpPr>
        <p:spPr>
          <a:xfrm>
            <a:off x="5857875" y="1928813"/>
            <a:ext cx="2714625" cy="1141412"/>
          </a:xfrm>
          <a:prstGeom prst="downArrow">
            <a:avLst/>
          </a:prstGeom>
          <a:blipFill dpi="0" rotWithShape="0">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tx1"/>
                </a:solidFill>
              </a:rPr>
              <a:t>Violence</a:t>
            </a:r>
            <a:endParaRPr lang="en-GB" sz="2400" b="1" dirty="0">
              <a:solidFill>
                <a:schemeClr val="tx1"/>
              </a:solidFill>
            </a:endParaRPr>
          </a:p>
        </p:txBody>
      </p:sp>
      <p:sp>
        <p:nvSpPr>
          <p:cNvPr id="28" name="Down Arrow 27"/>
          <p:cNvSpPr/>
          <p:nvPr/>
        </p:nvSpPr>
        <p:spPr>
          <a:xfrm>
            <a:off x="3357563" y="5072063"/>
            <a:ext cx="2500312" cy="977900"/>
          </a:xfrm>
          <a:prstGeom prst="downArrow">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tx1"/>
                </a:solidFill>
              </a:rPr>
              <a:t>Sickness</a:t>
            </a:r>
            <a:endParaRPr lang="en-GB" dirty="0"/>
          </a:p>
        </p:txBody>
      </p:sp>
      <p:sp>
        <p:nvSpPr>
          <p:cNvPr id="30" name="Down Arrow 29"/>
          <p:cNvSpPr/>
          <p:nvPr/>
        </p:nvSpPr>
        <p:spPr>
          <a:xfrm>
            <a:off x="4429125" y="3929063"/>
            <a:ext cx="3500438" cy="1428750"/>
          </a:xfrm>
          <a:prstGeom prst="downArrow">
            <a:avLst/>
          </a:prstGeom>
          <a:blipFill dpi="0" rotWithShape="0">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tx1"/>
                </a:solidFill>
              </a:rPr>
              <a:t>Risky </a:t>
            </a:r>
          </a:p>
          <a:p>
            <a:pPr algn="ctr" fontAlgn="auto">
              <a:spcBef>
                <a:spcPts val="0"/>
              </a:spcBef>
              <a:spcAft>
                <a:spcPts val="0"/>
              </a:spcAft>
              <a:defRPr/>
            </a:pPr>
            <a:r>
              <a:rPr lang="en-US" sz="2400" b="1" dirty="0">
                <a:solidFill>
                  <a:schemeClr val="tx1"/>
                </a:solidFill>
              </a:rPr>
              <a:t>situations +  </a:t>
            </a:r>
            <a:r>
              <a:rPr lang="en-US" sz="2400" b="1" dirty="0" err="1">
                <a:solidFill>
                  <a:schemeClr val="tx1"/>
                </a:solidFill>
              </a:rPr>
              <a:t>behaviours</a:t>
            </a:r>
            <a:endParaRPr lang="en-GB" sz="2400" b="1" dirty="0">
              <a:solidFill>
                <a:schemeClr val="tx1"/>
              </a:solidFill>
            </a:endParaRPr>
          </a:p>
        </p:txBody>
      </p:sp>
      <p:grpSp>
        <p:nvGrpSpPr>
          <p:cNvPr id="49" name="Group 48"/>
          <p:cNvGrpSpPr>
            <a:grpSpLocks/>
          </p:cNvGrpSpPr>
          <p:nvPr/>
        </p:nvGrpSpPr>
        <p:grpSpPr bwMode="auto">
          <a:xfrm>
            <a:off x="6858000" y="3429000"/>
            <a:ext cx="2071688" cy="1271588"/>
            <a:chOff x="6858016" y="3429000"/>
            <a:chExt cx="2071702" cy="1271590"/>
          </a:xfrm>
        </p:grpSpPr>
        <p:sp>
          <p:nvSpPr>
            <p:cNvPr id="32" name="Oval 31"/>
            <p:cNvSpPr/>
            <p:nvPr/>
          </p:nvSpPr>
          <p:spPr>
            <a:xfrm>
              <a:off x="6858016" y="4000504"/>
              <a:ext cx="1714512" cy="700086"/>
            </a:xfrm>
            <a:prstGeom prst="ellipse">
              <a:avLst/>
            </a:prstGeom>
            <a:blipFill>
              <a:blip r:embed="rId4" cstate="print">
                <a:duotone>
                  <a:schemeClr val="accent6">
                    <a:shade val="45000"/>
                    <a:satMod val="135000"/>
                  </a:schemeClr>
                  <a:prstClr val="white"/>
                </a:duotone>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Sex work</a:t>
              </a:r>
              <a:endParaRPr lang="en-GB" dirty="0">
                <a:solidFill>
                  <a:schemeClr val="tx1"/>
                </a:solidFill>
              </a:endParaRPr>
            </a:p>
          </p:txBody>
        </p:sp>
        <p:sp>
          <p:nvSpPr>
            <p:cNvPr id="38" name="Right Arrow 37"/>
            <p:cNvSpPr/>
            <p:nvPr/>
          </p:nvSpPr>
          <p:spPr>
            <a:xfrm>
              <a:off x="8286776" y="4214818"/>
              <a:ext cx="500066" cy="285752"/>
            </a:xfrm>
            <a:prstGeom prst="rightArrow">
              <a:avLst/>
            </a:prstGeom>
            <a:blipFill>
              <a:blip r:embed="rId5" cstate="print">
                <a:duotone>
                  <a:schemeClr val="accent6">
                    <a:shade val="45000"/>
                    <a:satMod val="135000"/>
                  </a:schemeClr>
                  <a:prstClr val="white"/>
                </a:duotone>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sp>
          <p:nvSpPr>
            <p:cNvPr id="41" name="Right Arrow 40"/>
            <p:cNvSpPr/>
            <p:nvPr/>
          </p:nvSpPr>
          <p:spPr>
            <a:xfrm rot="16200000">
              <a:off x="8358230" y="3714736"/>
              <a:ext cx="857224" cy="285752"/>
            </a:xfrm>
            <a:prstGeom prst="rightArrow">
              <a:avLst/>
            </a:prstGeom>
            <a:blipFill>
              <a:blip r:embed="rId6" cstate="print">
                <a:duotone>
                  <a:schemeClr val="accent6">
                    <a:shade val="45000"/>
                    <a:satMod val="135000"/>
                  </a:schemeClr>
                  <a:prstClr val="white"/>
                </a:duotone>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grpSp>
      <p:grpSp>
        <p:nvGrpSpPr>
          <p:cNvPr id="50" name="Group 49"/>
          <p:cNvGrpSpPr>
            <a:grpSpLocks/>
          </p:cNvGrpSpPr>
          <p:nvPr/>
        </p:nvGrpSpPr>
        <p:grpSpPr bwMode="auto">
          <a:xfrm>
            <a:off x="6858000" y="4429125"/>
            <a:ext cx="2071688" cy="1343025"/>
            <a:chOff x="6858016" y="4429132"/>
            <a:chExt cx="2071702" cy="1343028"/>
          </a:xfrm>
        </p:grpSpPr>
        <p:sp>
          <p:nvSpPr>
            <p:cNvPr id="33" name="Oval 32"/>
            <p:cNvSpPr/>
            <p:nvPr/>
          </p:nvSpPr>
          <p:spPr>
            <a:xfrm>
              <a:off x="6858016" y="5072074"/>
              <a:ext cx="1714512" cy="700086"/>
            </a:xfrm>
            <a:prstGeom prst="ellipse">
              <a:avLst/>
            </a:prstGeom>
            <a:blipFill>
              <a:blip r:embed="rId4" cstate="print">
                <a:duotone>
                  <a:schemeClr val="accent6">
                    <a:shade val="45000"/>
                    <a:satMod val="135000"/>
                  </a:schemeClr>
                  <a:prstClr val="white"/>
                </a:duotone>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HIV/AIDS</a:t>
              </a:r>
              <a:endParaRPr lang="en-GB" dirty="0">
                <a:solidFill>
                  <a:schemeClr val="tx1"/>
                </a:solidFill>
              </a:endParaRPr>
            </a:p>
          </p:txBody>
        </p:sp>
        <p:sp>
          <p:nvSpPr>
            <p:cNvPr id="39" name="Right Arrow 38"/>
            <p:cNvSpPr/>
            <p:nvPr/>
          </p:nvSpPr>
          <p:spPr>
            <a:xfrm>
              <a:off x="8286776" y="5214950"/>
              <a:ext cx="500066" cy="285752"/>
            </a:xfrm>
            <a:prstGeom prst="rightArrow">
              <a:avLst/>
            </a:prstGeom>
            <a:blipFill>
              <a:blip r:embed="rId5" cstate="print">
                <a:duotone>
                  <a:schemeClr val="accent6">
                    <a:shade val="45000"/>
                    <a:satMod val="135000"/>
                  </a:schemeClr>
                  <a:prstClr val="white"/>
                </a:duotone>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sp>
          <p:nvSpPr>
            <p:cNvPr id="42" name="Right Arrow 41"/>
            <p:cNvSpPr/>
            <p:nvPr/>
          </p:nvSpPr>
          <p:spPr>
            <a:xfrm rot="16200000">
              <a:off x="8345752" y="4727346"/>
              <a:ext cx="882180" cy="285752"/>
            </a:xfrm>
            <a:prstGeom prst="rightArrow">
              <a:avLst/>
            </a:prstGeom>
            <a:blipFill>
              <a:blip r:embed="rId7" cstate="print">
                <a:duotone>
                  <a:schemeClr val="accent6">
                    <a:shade val="45000"/>
                    <a:satMod val="135000"/>
                  </a:schemeClr>
                  <a:prstClr val="white"/>
                </a:duotone>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grpSp>
      <p:grpSp>
        <p:nvGrpSpPr>
          <p:cNvPr id="46" name="Group 45"/>
          <p:cNvGrpSpPr>
            <a:grpSpLocks/>
          </p:cNvGrpSpPr>
          <p:nvPr/>
        </p:nvGrpSpPr>
        <p:grpSpPr bwMode="auto">
          <a:xfrm>
            <a:off x="5357813" y="1285875"/>
            <a:ext cx="3571875" cy="2414588"/>
            <a:chOff x="5357818" y="1285860"/>
            <a:chExt cx="3571868" cy="2414598"/>
          </a:xfrm>
        </p:grpSpPr>
        <p:sp>
          <p:nvSpPr>
            <p:cNvPr id="34" name="Oval 33"/>
            <p:cNvSpPr/>
            <p:nvPr/>
          </p:nvSpPr>
          <p:spPr>
            <a:xfrm>
              <a:off x="6786578" y="3000372"/>
              <a:ext cx="1714512" cy="700086"/>
            </a:xfrm>
            <a:prstGeom prst="ellipse">
              <a:avLst/>
            </a:prstGeom>
            <a:blipFill>
              <a:blip r:embed="rId4" cstate="print">
                <a:duotone>
                  <a:schemeClr val="accent6">
                    <a:shade val="45000"/>
                    <a:satMod val="135000"/>
                  </a:schemeClr>
                  <a:prstClr val="white"/>
                </a:duotone>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Poverty</a:t>
              </a:r>
              <a:endParaRPr lang="en-GB" dirty="0">
                <a:solidFill>
                  <a:schemeClr val="tx1"/>
                </a:solidFill>
              </a:endParaRPr>
            </a:p>
          </p:txBody>
        </p:sp>
        <p:sp>
          <p:nvSpPr>
            <p:cNvPr id="37" name="Right Arrow 36"/>
            <p:cNvSpPr/>
            <p:nvPr/>
          </p:nvSpPr>
          <p:spPr>
            <a:xfrm>
              <a:off x="8286776" y="3214686"/>
              <a:ext cx="500066" cy="285752"/>
            </a:xfrm>
            <a:prstGeom prst="rightArrow">
              <a:avLst/>
            </a:prstGeom>
            <a:blipFill>
              <a:blip r:embed="rId5" cstate="print">
                <a:duotone>
                  <a:schemeClr val="accent6">
                    <a:shade val="45000"/>
                    <a:satMod val="135000"/>
                  </a:schemeClr>
                  <a:prstClr val="white"/>
                </a:duotone>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sp>
          <p:nvSpPr>
            <p:cNvPr id="40" name="Right Arrow 39"/>
            <p:cNvSpPr/>
            <p:nvPr/>
          </p:nvSpPr>
          <p:spPr>
            <a:xfrm rot="16200000">
              <a:off x="7858148" y="2214554"/>
              <a:ext cx="1857356" cy="285720"/>
            </a:xfrm>
            <a:prstGeom prst="rightArrow">
              <a:avLst/>
            </a:prstGeom>
            <a:blipFill>
              <a:blip r:embed="rId8" cstate="print">
                <a:duotone>
                  <a:schemeClr val="accent6">
                    <a:shade val="45000"/>
                    <a:satMod val="135000"/>
                  </a:schemeClr>
                  <a:prstClr val="white"/>
                </a:duotone>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sp>
          <p:nvSpPr>
            <p:cNvPr id="43" name="Right Arrow 42"/>
            <p:cNvSpPr/>
            <p:nvPr/>
          </p:nvSpPr>
          <p:spPr>
            <a:xfrm rot="10800000">
              <a:off x="5357818" y="1285860"/>
              <a:ext cx="3357586" cy="285752"/>
            </a:xfrm>
            <a:prstGeom prst="rightArrow">
              <a:avLst/>
            </a:prstGeom>
            <a:blipFill>
              <a:blip r:embed="rId2">
                <a:duotone>
                  <a:schemeClr val="accent6">
                    <a:shade val="45000"/>
                    <a:satMod val="135000"/>
                  </a:schemeClr>
                  <a:prstClr val="white"/>
                </a:duotone>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grpSp>
      <p:sp>
        <p:nvSpPr>
          <p:cNvPr id="16" name="Down Arrow 15"/>
          <p:cNvSpPr/>
          <p:nvPr/>
        </p:nvSpPr>
        <p:spPr>
          <a:xfrm>
            <a:off x="3357563" y="5715000"/>
            <a:ext cx="2500312" cy="977900"/>
          </a:xfrm>
          <a:prstGeom prst="downArrow">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tx1"/>
                </a:solidFill>
              </a:rPr>
              <a:t>Death</a:t>
            </a:r>
            <a:endParaRPr lang="en-GB" dirty="0"/>
          </a:p>
        </p:txBody>
      </p:sp>
      <p:grpSp>
        <p:nvGrpSpPr>
          <p:cNvPr id="44" name="Group 43"/>
          <p:cNvGrpSpPr>
            <a:grpSpLocks/>
          </p:cNvGrpSpPr>
          <p:nvPr/>
        </p:nvGrpSpPr>
        <p:grpSpPr bwMode="auto">
          <a:xfrm>
            <a:off x="142875" y="5102225"/>
            <a:ext cx="2786063" cy="1312863"/>
            <a:chOff x="142844" y="5102636"/>
            <a:chExt cx="2786082" cy="1312466"/>
          </a:xfrm>
        </p:grpSpPr>
        <p:sp>
          <p:nvSpPr>
            <p:cNvPr id="31" name="Oval 30"/>
            <p:cNvSpPr/>
            <p:nvPr/>
          </p:nvSpPr>
          <p:spPr>
            <a:xfrm>
              <a:off x="142844" y="5357826"/>
              <a:ext cx="1785950" cy="1057276"/>
            </a:xfrm>
            <a:prstGeom prst="ellipse">
              <a:avLst/>
            </a:prstGeom>
            <a:blipFill>
              <a:blip r:embed="rId4" cstate="print">
                <a:duotone>
                  <a:schemeClr val="accent6">
                    <a:shade val="45000"/>
                    <a:satMod val="135000"/>
                  </a:schemeClr>
                  <a:prstClr val="white"/>
                </a:duotone>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Inadequate health care</a:t>
              </a:r>
              <a:endParaRPr lang="en-GB" dirty="0">
                <a:solidFill>
                  <a:schemeClr val="tx1"/>
                </a:solidFill>
              </a:endParaRPr>
            </a:p>
          </p:txBody>
        </p:sp>
        <p:sp>
          <p:nvSpPr>
            <p:cNvPr id="35" name="Right Arrow 34"/>
            <p:cNvSpPr/>
            <p:nvPr/>
          </p:nvSpPr>
          <p:spPr>
            <a:xfrm rot="18764664">
              <a:off x="1596203" y="5209793"/>
              <a:ext cx="500066" cy="285752"/>
            </a:xfrm>
            <a:prstGeom prst="rightArrow">
              <a:avLst/>
            </a:prstGeom>
            <a:blipFill>
              <a:blip r:embed="rId5" cstate="print">
                <a:duotone>
                  <a:schemeClr val="accent6">
                    <a:shade val="45000"/>
                    <a:satMod val="135000"/>
                  </a:schemeClr>
                  <a:prstClr val="white"/>
                </a:duotone>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sp>
          <p:nvSpPr>
            <p:cNvPr id="36" name="Right Arrow 35"/>
            <p:cNvSpPr/>
            <p:nvPr/>
          </p:nvSpPr>
          <p:spPr>
            <a:xfrm>
              <a:off x="1928794" y="5786454"/>
              <a:ext cx="1000132" cy="285752"/>
            </a:xfrm>
            <a:prstGeom prst="rightArrow">
              <a:avLst/>
            </a:prstGeom>
            <a:blipFill>
              <a:blip r:embed="rId5" cstate="print">
                <a:duotone>
                  <a:schemeClr val="accent6">
                    <a:shade val="45000"/>
                    <a:satMod val="135000"/>
                  </a:schemeClr>
                  <a:prstClr val="white"/>
                </a:duotone>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grpSp>
      <p:sp>
        <p:nvSpPr>
          <p:cNvPr id="29" name="Left-Right Arrow 28"/>
          <p:cNvSpPr/>
          <p:nvPr/>
        </p:nvSpPr>
        <p:spPr>
          <a:xfrm>
            <a:off x="3929063" y="4429125"/>
            <a:ext cx="1216025" cy="484188"/>
          </a:xfrm>
          <a:prstGeom prst="leftRightArrow">
            <a:avLst/>
          </a:prstGeom>
          <a:blipFill>
            <a:blip r:embed="rId9"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500" fill="hold"/>
                                        <p:tgtEl>
                                          <p:spTgt spid="30"/>
                                        </p:tgtEl>
                                        <p:attrNameLst>
                                          <p:attrName>ppt_x</p:attrName>
                                        </p:attrNameLst>
                                      </p:cBhvr>
                                      <p:tavLst>
                                        <p:tav tm="0">
                                          <p:val>
                                            <p:strVal val="#ppt_x"/>
                                          </p:val>
                                        </p:tav>
                                        <p:tav tm="100000">
                                          <p:val>
                                            <p:strVal val="#ppt_x"/>
                                          </p:val>
                                        </p:tav>
                                      </p:tavLst>
                                    </p:anim>
                                    <p:anim calcmode="lin" valueType="num">
                                      <p:cBhvr additive="base">
                                        <p:cTn id="44" dur="500" fill="hold"/>
                                        <p:tgtEl>
                                          <p:spTgt spid="30"/>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additive="base">
                                        <p:cTn id="49" dur="500" fill="hold"/>
                                        <p:tgtEl>
                                          <p:spTgt spid="29"/>
                                        </p:tgtEl>
                                        <p:attrNameLst>
                                          <p:attrName>ppt_x</p:attrName>
                                        </p:attrNameLst>
                                      </p:cBhvr>
                                      <p:tavLst>
                                        <p:tav tm="0">
                                          <p:val>
                                            <p:strVal val="#ppt_x"/>
                                          </p:val>
                                        </p:tav>
                                        <p:tav tm="100000">
                                          <p:val>
                                            <p:strVal val="#ppt_x"/>
                                          </p:val>
                                        </p:tav>
                                      </p:tavLst>
                                    </p:anim>
                                    <p:anim calcmode="lin" valueType="num">
                                      <p:cBhvr additive="base">
                                        <p:cTn id="5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1"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additive="base">
                                        <p:cTn id="55" dur="500" fill="hold"/>
                                        <p:tgtEl>
                                          <p:spTgt spid="28"/>
                                        </p:tgtEl>
                                        <p:attrNameLst>
                                          <p:attrName>ppt_x</p:attrName>
                                        </p:attrNameLst>
                                      </p:cBhvr>
                                      <p:tavLst>
                                        <p:tav tm="0">
                                          <p:val>
                                            <p:strVal val="#ppt_x"/>
                                          </p:val>
                                        </p:tav>
                                        <p:tav tm="100000">
                                          <p:val>
                                            <p:strVal val="#ppt_x"/>
                                          </p:val>
                                        </p:tav>
                                      </p:tavLst>
                                    </p:anim>
                                    <p:anim calcmode="lin" valueType="num">
                                      <p:cBhvr additive="base">
                                        <p:cTn id="56" dur="500" fill="hold"/>
                                        <p:tgtEl>
                                          <p:spTgt spid="28"/>
                                        </p:tgtEl>
                                        <p:attrNameLst>
                                          <p:attrName>ppt_y</p:attrName>
                                        </p:attrNameLst>
                                      </p:cBhvr>
                                      <p:tavLst>
                                        <p:tav tm="0">
                                          <p:val>
                                            <p:strVal val="0-#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1"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4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5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5" grpId="0" animBg="1"/>
      <p:bldP spid="19" grpId="0" animBg="1"/>
      <p:bldP spid="26" grpId="0" animBg="1"/>
      <p:bldP spid="28" grpId="0" animBg="1"/>
      <p:bldP spid="30" grpId="0" animBg="1"/>
      <p:bldP spid="16" grpId="0" animBg="1"/>
      <p:bldP spid="2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pPr eaLnBrk="1" hangingPunct="1"/>
            <a:endParaRPr lang="en-GB" smtClean="0"/>
          </a:p>
        </p:txBody>
      </p:sp>
      <p:sp>
        <p:nvSpPr>
          <p:cNvPr id="60418" name="Content Placeholder 2"/>
          <p:cNvSpPr>
            <a:spLocks noGrp="1"/>
          </p:cNvSpPr>
          <p:nvPr>
            <p:ph idx="1"/>
          </p:nvPr>
        </p:nvSpPr>
        <p:spPr/>
        <p:txBody>
          <a:bodyPr/>
          <a:lstStyle/>
          <a:p>
            <a:pPr eaLnBrk="1" hangingPunct="1"/>
            <a:endParaRPr lang="en-GB" smtClean="0"/>
          </a:p>
        </p:txBody>
      </p:sp>
      <p:grpSp>
        <p:nvGrpSpPr>
          <p:cNvPr id="60419" name="Group 3"/>
          <p:cNvGrpSpPr>
            <a:grpSpLocks/>
          </p:cNvGrpSpPr>
          <p:nvPr/>
        </p:nvGrpSpPr>
        <p:grpSpPr bwMode="auto">
          <a:xfrm>
            <a:off x="-71438" y="0"/>
            <a:ext cx="9215438" cy="6858000"/>
            <a:chOff x="-71502" y="0"/>
            <a:chExt cx="9215502" cy="6858000"/>
          </a:xfrm>
        </p:grpSpPr>
        <p:pic>
          <p:nvPicPr>
            <p:cNvPr id="5" name="Picture 4" descr="genderCopyright_Daitozen-GettyImages.jpg"/>
            <p:cNvPicPr>
              <a:picLocks noChangeAspect="1"/>
            </p:cNvPicPr>
            <p:nvPr/>
          </p:nvPicPr>
          <p:blipFill>
            <a:blip r:embed="rId2">
              <a:lum bright="34000" contrast="-56000"/>
            </a:blip>
            <a:stretch>
              <a:fillRect/>
            </a:stretch>
          </p:blipFill>
          <p:spPr>
            <a:xfrm>
              <a:off x="-71502" y="0"/>
              <a:ext cx="9215502" cy="6858000"/>
            </a:xfrm>
            <a:prstGeom prst="rect">
              <a:avLst/>
            </a:prstGeom>
            <a:effectLst>
              <a:outerShdw blurRad="50800" dist="50800" dir="5400000" algn="ctr" rotWithShape="0">
                <a:srgbClr val="000000">
                  <a:alpha val="11000"/>
                </a:srgbClr>
              </a:outerShdw>
            </a:effectLst>
          </p:spPr>
        </p:pic>
        <p:pic>
          <p:nvPicPr>
            <p:cNvPr id="6" name="Picture 5" descr="asia"/>
            <p:cNvPicPr>
              <a:picLocks noChangeAspect="1" noChangeArrowheads="1"/>
            </p:cNvPicPr>
            <p:nvPr/>
          </p:nvPicPr>
          <p:blipFill>
            <a:blip r:embed="rId3">
              <a:duotone>
                <a:schemeClr val="bg2">
                  <a:shade val="45000"/>
                  <a:satMod val="135000"/>
                </a:schemeClr>
                <a:prstClr val="white"/>
              </a:duotone>
            </a:blip>
            <a:srcRect/>
            <a:stretch>
              <a:fillRect/>
            </a:stretch>
          </p:blipFill>
          <p:spPr>
            <a:xfrm>
              <a:off x="2000232" y="1785926"/>
              <a:ext cx="4356100" cy="3405188"/>
            </a:xfrm>
            <a:prstGeom prst="rect">
              <a:avLst/>
            </a:prstGeom>
            <a:noFill/>
          </p:spPr>
        </p:pic>
      </p:grpSp>
    </p:spTree>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41" name="Group 3"/>
          <p:cNvGrpSpPr>
            <a:grpSpLocks/>
          </p:cNvGrpSpPr>
          <p:nvPr/>
        </p:nvGrpSpPr>
        <p:grpSpPr bwMode="auto">
          <a:xfrm>
            <a:off x="-71438" y="0"/>
            <a:ext cx="9215438" cy="6858000"/>
            <a:chOff x="-71502" y="0"/>
            <a:chExt cx="9215502" cy="6858000"/>
          </a:xfrm>
        </p:grpSpPr>
        <p:pic>
          <p:nvPicPr>
            <p:cNvPr id="5" name="Picture 4" descr="genderCopyright_Daitozen-GettyImages.jpg"/>
            <p:cNvPicPr>
              <a:picLocks noChangeAspect="1"/>
            </p:cNvPicPr>
            <p:nvPr/>
          </p:nvPicPr>
          <p:blipFill>
            <a:blip r:embed="rId2">
              <a:lum bright="34000" contrast="-56000"/>
            </a:blip>
            <a:stretch>
              <a:fillRect/>
            </a:stretch>
          </p:blipFill>
          <p:spPr>
            <a:xfrm>
              <a:off x="-71502" y="0"/>
              <a:ext cx="9215502" cy="6858000"/>
            </a:xfrm>
            <a:prstGeom prst="rect">
              <a:avLst/>
            </a:prstGeom>
            <a:effectLst>
              <a:outerShdw blurRad="50800" dist="50800" dir="5400000" algn="ctr" rotWithShape="0">
                <a:srgbClr val="000000">
                  <a:alpha val="11000"/>
                </a:srgbClr>
              </a:outerShdw>
            </a:effectLst>
          </p:spPr>
        </p:pic>
        <p:pic>
          <p:nvPicPr>
            <p:cNvPr id="6" name="Picture 5" descr="asia"/>
            <p:cNvPicPr>
              <a:picLocks noChangeAspect="1" noChangeArrowheads="1"/>
            </p:cNvPicPr>
            <p:nvPr/>
          </p:nvPicPr>
          <p:blipFill>
            <a:blip r:embed="rId3">
              <a:duotone>
                <a:schemeClr val="bg2">
                  <a:shade val="45000"/>
                  <a:satMod val="135000"/>
                </a:schemeClr>
                <a:prstClr val="white"/>
              </a:duotone>
            </a:blip>
            <a:srcRect/>
            <a:stretch>
              <a:fillRect/>
            </a:stretch>
          </p:blipFill>
          <p:spPr>
            <a:xfrm>
              <a:off x="2000232" y="1785926"/>
              <a:ext cx="4356100" cy="3405188"/>
            </a:xfrm>
            <a:prstGeom prst="rect">
              <a:avLst/>
            </a:prstGeom>
            <a:noFill/>
          </p:spPr>
        </p:pic>
      </p:grpSp>
      <p:sp>
        <p:nvSpPr>
          <p:cNvPr id="61442" name="Title 1"/>
          <p:cNvSpPr>
            <a:spLocks noGrp="1"/>
          </p:cNvSpPr>
          <p:nvPr>
            <p:ph type="title"/>
          </p:nvPr>
        </p:nvSpPr>
        <p:spPr>
          <a:xfrm>
            <a:off x="428625" y="2928938"/>
            <a:ext cx="8229600" cy="1143000"/>
          </a:xfrm>
        </p:spPr>
        <p:txBody>
          <a:bodyPr/>
          <a:lstStyle/>
          <a:p>
            <a:pPr eaLnBrk="1" hangingPunct="1"/>
            <a:r>
              <a:rPr lang="en-US" sz="3600" b="1" smtClean="0"/>
              <a:t>Trans* action in Asia</a:t>
            </a:r>
            <a:endParaRPr lang="en-GB" sz="3600" b="1" smtClean="0"/>
          </a:p>
        </p:txBody>
      </p:sp>
    </p:spTree>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465" name="Group 4"/>
          <p:cNvGrpSpPr>
            <a:grpSpLocks/>
          </p:cNvGrpSpPr>
          <p:nvPr/>
        </p:nvGrpSpPr>
        <p:grpSpPr bwMode="auto">
          <a:xfrm>
            <a:off x="-71438" y="0"/>
            <a:ext cx="9215438" cy="6858000"/>
            <a:chOff x="-71502" y="0"/>
            <a:chExt cx="9215502" cy="6858000"/>
          </a:xfrm>
        </p:grpSpPr>
        <p:pic>
          <p:nvPicPr>
            <p:cNvPr id="6" name="Picture 5" descr="genderCopyright_Daitozen-GettyImages.jpg"/>
            <p:cNvPicPr>
              <a:picLocks noChangeAspect="1"/>
            </p:cNvPicPr>
            <p:nvPr/>
          </p:nvPicPr>
          <p:blipFill>
            <a:blip r:embed="rId2">
              <a:lum bright="34000" contrast="-56000"/>
            </a:blip>
            <a:stretch>
              <a:fillRect/>
            </a:stretch>
          </p:blipFill>
          <p:spPr>
            <a:xfrm>
              <a:off x="-71502" y="0"/>
              <a:ext cx="9215502" cy="6858000"/>
            </a:xfrm>
            <a:prstGeom prst="rect">
              <a:avLst/>
            </a:prstGeom>
            <a:effectLst>
              <a:outerShdw blurRad="50800" dist="50800" dir="5400000" algn="ctr" rotWithShape="0">
                <a:srgbClr val="000000">
                  <a:alpha val="11000"/>
                </a:srgbClr>
              </a:outerShdw>
            </a:effectLst>
          </p:spPr>
        </p:pic>
        <p:pic>
          <p:nvPicPr>
            <p:cNvPr id="7" name="Picture 6" descr="asia"/>
            <p:cNvPicPr>
              <a:picLocks noChangeAspect="1" noChangeArrowheads="1"/>
            </p:cNvPicPr>
            <p:nvPr/>
          </p:nvPicPr>
          <p:blipFill>
            <a:blip r:embed="rId3">
              <a:duotone>
                <a:schemeClr val="bg2">
                  <a:shade val="45000"/>
                  <a:satMod val="135000"/>
                </a:schemeClr>
                <a:prstClr val="white"/>
              </a:duotone>
            </a:blip>
            <a:srcRect/>
            <a:stretch>
              <a:fillRect/>
            </a:stretch>
          </p:blipFill>
          <p:spPr>
            <a:xfrm>
              <a:off x="2000232" y="1785926"/>
              <a:ext cx="4356100" cy="3405188"/>
            </a:xfrm>
            <a:prstGeom prst="rect">
              <a:avLst/>
            </a:prstGeom>
            <a:noFill/>
          </p:spPr>
        </p:pic>
      </p:grpSp>
      <p:sp>
        <p:nvSpPr>
          <p:cNvPr id="62466" name="Title 1"/>
          <p:cNvSpPr>
            <a:spLocks noGrp="1"/>
          </p:cNvSpPr>
          <p:nvPr>
            <p:ph type="title"/>
          </p:nvPr>
        </p:nvSpPr>
        <p:spPr/>
        <p:txBody>
          <a:bodyPr/>
          <a:lstStyle/>
          <a:p>
            <a:pPr eaLnBrk="1" hangingPunct="1"/>
            <a:endParaRPr lang="en-GB" smtClean="0"/>
          </a:p>
        </p:txBody>
      </p:sp>
      <p:pic>
        <p:nvPicPr>
          <p:cNvPr id="62467" name="Picture 8" descr="Seminar at City U 171011.jpg"/>
          <p:cNvPicPr>
            <a:picLocks noChangeAspect="1"/>
          </p:cNvPicPr>
          <p:nvPr/>
        </p:nvPicPr>
        <p:blipFill>
          <a:blip r:embed="rId4"/>
          <a:srcRect/>
          <a:stretch>
            <a:fillRect/>
          </a:stretch>
        </p:blipFill>
        <p:spPr bwMode="auto">
          <a:xfrm>
            <a:off x="0" y="3357563"/>
            <a:ext cx="4929188" cy="3500437"/>
          </a:xfrm>
          <a:prstGeom prst="rect">
            <a:avLst/>
          </a:prstGeom>
          <a:noFill/>
          <a:ln w="9525">
            <a:noFill/>
            <a:miter lim="800000"/>
            <a:headEnd/>
            <a:tailEnd/>
          </a:ln>
        </p:spPr>
      </p:pic>
      <p:pic>
        <p:nvPicPr>
          <p:cNvPr id="62468" name="Content Placeholder 3" descr="IMG_1463.JPG"/>
          <p:cNvPicPr>
            <a:picLocks noGrp="1" noChangeAspect="1"/>
          </p:cNvPicPr>
          <p:nvPr>
            <p:ph idx="1"/>
          </p:nvPr>
        </p:nvPicPr>
        <p:blipFill>
          <a:blip r:embed="rId5"/>
          <a:srcRect/>
          <a:stretch>
            <a:fillRect/>
          </a:stretch>
        </p:blipFill>
        <p:spPr>
          <a:xfrm>
            <a:off x="0" y="0"/>
            <a:ext cx="4714875" cy="3643313"/>
          </a:xfrm>
        </p:spPr>
      </p:pic>
      <p:pic>
        <p:nvPicPr>
          <p:cNvPr id="62469" name="Picture 10" descr="Free hugs with intersex.jpg"/>
          <p:cNvPicPr>
            <a:picLocks noChangeAspect="1"/>
          </p:cNvPicPr>
          <p:nvPr/>
        </p:nvPicPr>
        <p:blipFill>
          <a:blip r:embed="rId6"/>
          <a:srcRect/>
          <a:stretch>
            <a:fillRect/>
          </a:stretch>
        </p:blipFill>
        <p:spPr bwMode="auto">
          <a:xfrm>
            <a:off x="4214813" y="3643313"/>
            <a:ext cx="4929187" cy="3295650"/>
          </a:xfrm>
          <a:prstGeom prst="rect">
            <a:avLst/>
          </a:prstGeom>
          <a:noFill/>
          <a:ln w="9525">
            <a:noFill/>
            <a:miter lim="800000"/>
            <a:headEnd/>
            <a:tailEnd/>
          </a:ln>
        </p:spPr>
      </p:pic>
      <p:pic>
        <p:nvPicPr>
          <p:cNvPr id="62470" name="Picture 12" descr="TGR booth 131210.jpg"/>
          <p:cNvPicPr>
            <a:picLocks noChangeAspect="1"/>
          </p:cNvPicPr>
          <p:nvPr/>
        </p:nvPicPr>
        <p:blipFill>
          <a:blip r:embed="rId7"/>
          <a:srcRect/>
          <a:stretch>
            <a:fillRect/>
          </a:stretch>
        </p:blipFill>
        <p:spPr bwMode="auto">
          <a:xfrm>
            <a:off x="4214813" y="0"/>
            <a:ext cx="4929187" cy="3643313"/>
          </a:xfrm>
          <a:prstGeom prst="rect">
            <a:avLst/>
          </a:prstGeom>
          <a:noFill/>
          <a:ln w="9525">
            <a:noFill/>
            <a:miter lim="800000"/>
            <a:headEnd/>
            <a:tailEnd/>
          </a:ln>
        </p:spPr>
      </p:pic>
      <p:sp>
        <p:nvSpPr>
          <p:cNvPr id="10" name="Oval 9"/>
          <p:cNvSpPr/>
          <p:nvPr/>
        </p:nvSpPr>
        <p:spPr>
          <a:xfrm>
            <a:off x="2857500" y="0"/>
            <a:ext cx="1643063" cy="1643063"/>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pPr eaLnBrk="1" hangingPunct="1"/>
            <a:endParaRPr lang="en-GB" smtClean="0"/>
          </a:p>
        </p:txBody>
      </p:sp>
      <p:pic>
        <p:nvPicPr>
          <p:cNvPr id="63490" name="Content Placeholder 6" descr="Not all girls were assigned female at birth.jpg"/>
          <p:cNvPicPr>
            <a:picLocks noGrp="1" noChangeAspect="1"/>
          </p:cNvPicPr>
          <p:nvPr>
            <p:ph idx="1"/>
          </p:nvPr>
        </p:nvPicPr>
        <p:blipFill>
          <a:blip r:embed="rId2"/>
          <a:srcRect/>
          <a:stretch>
            <a:fillRect/>
          </a:stretch>
        </p:blipFill>
        <p:spPr>
          <a:xfrm>
            <a:off x="688975" y="1600200"/>
            <a:ext cx="7766050" cy="4525963"/>
          </a:xfrm>
        </p:spPr>
      </p:pic>
      <p:grpSp>
        <p:nvGrpSpPr>
          <p:cNvPr id="63491" name="Group 3"/>
          <p:cNvGrpSpPr>
            <a:grpSpLocks/>
          </p:cNvGrpSpPr>
          <p:nvPr/>
        </p:nvGrpSpPr>
        <p:grpSpPr bwMode="auto">
          <a:xfrm>
            <a:off x="-71438" y="0"/>
            <a:ext cx="9215438" cy="6858000"/>
            <a:chOff x="-71502" y="0"/>
            <a:chExt cx="9215502" cy="6858000"/>
          </a:xfrm>
        </p:grpSpPr>
        <p:pic>
          <p:nvPicPr>
            <p:cNvPr id="5" name="Picture 4" descr="genderCopyright_Daitozen-GettyImages.jpg"/>
            <p:cNvPicPr>
              <a:picLocks noChangeAspect="1"/>
            </p:cNvPicPr>
            <p:nvPr/>
          </p:nvPicPr>
          <p:blipFill>
            <a:blip r:embed="rId3">
              <a:lum bright="34000" contrast="-56000"/>
            </a:blip>
            <a:stretch>
              <a:fillRect/>
            </a:stretch>
          </p:blipFill>
          <p:spPr>
            <a:xfrm>
              <a:off x="-71502" y="0"/>
              <a:ext cx="9215502" cy="6858000"/>
            </a:xfrm>
            <a:prstGeom prst="rect">
              <a:avLst/>
            </a:prstGeom>
            <a:effectLst>
              <a:outerShdw blurRad="50800" dist="50800" dir="5400000" algn="ctr" rotWithShape="0">
                <a:srgbClr val="000000">
                  <a:alpha val="11000"/>
                </a:srgbClr>
              </a:outerShdw>
            </a:effectLst>
          </p:spPr>
        </p:pic>
        <p:pic>
          <p:nvPicPr>
            <p:cNvPr id="6" name="Picture 5" descr="asia"/>
            <p:cNvPicPr>
              <a:picLocks noChangeAspect="1" noChangeArrowheads="1"/>
            </p:cNvPicPr>
            <p:nvPr/>
          </p:nvPicPr>
          <p:blipFill>
            <a:blip r:embed="rId4">
              <a:duotone>
                <a:schemeClr val="bg2">
                  <a:shade val="45000"/>
                  <a:satMod val="135000"/>
                </a:schemeClr>
                <a:prstClr val="white"/>
              </a:duotone>
            </a:blip>
            <a:srcRect/>
            <a:stretch>
              <a:fillRect/>
            </a:stretch>
          </p:blipFill>
          <p:spPr>
            <a:xfrm>
              <a:off x="2000232" y="1785926"/>
              <a:ext cx="4356100" cy="3405188"/>
            </a:xfrm>
            <a:prstGeom prst="rect">
              <a:avLst/>
            </a:prstGeom>
            <a:noFill/>
          </p:spPr>
        </p:pic>
      </p:grpSp>
      <p:pic>
        <p:nvPicPr>
          <p:cNvPr id="63492" name="Picture 7" descr="Not all girls were assigned female at birth.jpg"/>
          <p:cNvPicPr>
            <a:picLocks noChangeAspect="1"/>
          </p:cNvPicPr>
          <p:nvPr/>
        </p:nvPicPr>
        <p:blipFill>
          <a:blip r:embed="rId2"/>
          <a:srcRect/>
          <a:stretch>
            <a:fillRect/>
          </a:stretch>
        </p:blipFill>
        <p:spPr bwMode="auto">
          <a:xfrm>
            <a:off x="2928938" y="0"/>
            <a:ext cx="6215062" cy="3622675"/>
          </a:xfrm>
          <a:prstGeom prst="rect">
            <a:avLst/>
          </a:prstGeom>
          <a:noFill/>
          <a:ln w="9525">
            <a:noFill/>
            <a:miter lim="800000"/>
            <a:headEnd/>
            <a:tailEnd/>
          </a:ln>
        </p:spPr>
      </p:pic>
      <p:pic>
        <p:nvPicPr>
          <p:cNvPr id="63493" name="Picture 9" descr="STRAP goes to Congress 2009.jpg"/>
          <p:cNvPicPr>
            <a:picLocks noChangeAspect="1"/>
          </p:cNvPicPr>
          <p:nvPr/>
        </p:nvPicPr>
        <p:blipFill>
          <a:blip r:embed="rId5"/>
          <a:srcRect/>
          <a:stretch>
            <a:fillRect/>
          </a:stretch>
        </p:blipFill>
        <p:spPr bwMode="auto">
          <a:xfrm>
            <a:off x="-71438" y="3214688"/>
            <a:ext cx="4857751" cy="3643312"/>
          </a:xfrm>
          <a:prstGeom prst="rect">
            <a:avLst/>
          </a:prstGeom>
          <a:noFill/>
          <a:ln w="9525">
            <a:noFill/>
            <a:miter lim="800000"/>
            <a:headEnd/>
            <a:tailEnd/>
          </a:ln>
        </p:spPr>
      </p:pic>
      <p:pic>
        <p:nvPicPr>
          <p:cNvPr id="63494" name="Picture 10" descr="STRAP at AngLadLad Consultation meeting 100710.jpg"/>
          <p:cNvPicPr>
            <a:picLocks noChangeAspect="1"/>
          </p:cNvPicPr>
          <p:nvPr/>
        </p:nvPicPr>
        <p:blipFill>
          <a:blip r:embed="rId6"/>
          <a:srcRect/>
          <a:stretch>
            <a:fillRect/>
          </a:stretch>
        </p:blipFill>
        <p:spPr bwMode="auto">
          <a:xfrm>
            <a:off x="-71438" y="0"/>
            <a:ext cx="5357813" cy="3571875"/>
          </a:xfrm>
          <a:prstGeom prst="rect">
            <a:avLst/>
          </a:prstGeom>
          <a:noFill/>
          <a:ln w="9525">
            <a:noFill/>
            <a:miter lim="800000"/>
            <a:headEnd/>
            <a:tailEnd/>
          </a:ln>
        </p:spPr>
      </p:pic>
      <p:pic>
        <p:nvPicPr>
          <p:cNvPr id="63495" name="Picture 12" descr="STRAP at Rainbow Connection Market at CCP 140311.jpg"/>
          <p:cNvPicPr>
            <a:picLocks noChangeAspect="1"/>
          </p:cNvPicPr>
          <p:nvPr/>
        </p:nvPicPr>
        <p:blipFill>
          <a:blip r:embed="rId7"/>
          <a:srcRect/>
          <a:stretch>
            <a:fillRect/>
          </a:stretch>
        </p:blipFill>
        <p:spPr bwMode="auto">
          <a:xfrm>
            <a:off x="4786313" y="3571875"/>
            <a:ext cx="4381500" cy="3286125"/>
          </a:xfrm>
          <a:prstGeom prst="rect">
            <a:avLst/>
          </a:prstGeom>
          <a:noFill/>
          <a:ln w="9525">
            <a:noFill/>
            <a:miter lim="800000"/>
            <a:headEnd/>
            <a:tailEnd/>
          </a:ln>
        </p:spPr>
      </p:pic>
      <p:sp>
        <p:nvSpPr>
          <p:cNvPr id="12" name="Oval 11"/>
          <p:cNvSpPr/>
          <p:nvPr/>
        </p:nvSpPr>
        <p:spPr>
          <a:xfrm>
            <a:off x="0" y="3643313"/>
            <a:ext cx="1057275" cy="1057275"/>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513" name="Group 3"/>
          <p:cNvGrpSpPr>
            <a:grpSpLocks/>
          </p:cNvGrpSpPr>
          <p:nvPr/>
        </p:nvGrpSpPr>
        <p:grpSpPr bwMode="auto">
          <a:xfrm>
            <a:off x="-71438" y="0"/>
            <a:ext cx="9215438" cy="6858000"/>
            <a:chOff x="-71502" y="0"/>
            <a:chExt cx="9215502" cy="6858000"/>
          </a:xfrm>
        </p:grpSpPr>
        <p:pic>
          <p:nvPicPr>
            <p:cNvPr id="5" name="Picture 4" descr="genderCopyright_Daitozen-GettyImages.jpg"/>
            <p:cNvPicPr>
              <a:picLocks noChangeAspect="1"/>
            </p:cNvPicPr>
            <p:nvPr/>
          </p:nvPicPr>
          <p:blipFill>
            <a:blip r:embed="rId2">
              <a:lum bright="34000" contrast="-56000"/>
            </a:blip>
            <a:stretch>
              <a:fillRect/>
            </a:stretch>
          </p:blipFill>
          <p:spPr>
            <a:xfrm>
              <a:off x="-71502" y="0"/>
              <a:ext cx="9215502" cy="6858000"/>
            </a:xfrm>
            <a:prstGeom prst="rect">
              <a:avLst/>
            </a:prstGeom>
            <a:effectLst>
              <a:outerShdw blurRad="50800" dist="50800" dir="5400000" algn="ctr" rotWithShape="0">
                <a:srgbClr val="000000">
                  <a:alpha val="11000"/>
                </a:srgbClr>
              </a:outerShdw>
            </a:effectLst>
          </p:spPr>
        </p:pic>
        <p:pic>
          <p:nvPicPr>
            <p:cNvPr id="6" name="Picture 5" descr="asia"/>
            <p:cNvPicPr>
              <a:picLocks noChangeAspect="1" noChangeArrowheads="1"/>
            </p:cNvPicPr>
            <p:nvPr/>
          </p:nvPicPr>
          <p:blipFill>
            <a:blip r:embed="rId3">
              <a:duotone>
                <a:schemeClr val="bg2">
                  <a:shade val="45000"/>
                  <a:satMod val="135000"/>
                </a:schemeClr>
                <a:prstClr val="white"/>
              </a:duotone>
            </a:blip>
            <a:srcRect/>
            <a:stretch>
              <a:fillRect/>
            </a:stretch>
          </p:blipFill>
          <p:spPr>
            <a:xfrm>
              <a:off x="2000232" y="1785926"/>
              <a:ext cx="4356100" cy="3405188"/>
            </a:xfrm>
            <a:prstGeom prst="rect">
              <a:avLst/>
            </a:prstGeom>
            <a:noFill/>
          </p:spPr>
        </p:pic>
      </p:grpSp>
      <p:sp>
        <p:nvSpPr>
          <p:cNvPr id="3" name="Content Placeholder 2"/>
          <p:cNvSpPr>
            <a:spLocks noGrp="1"/>
          </p:cNvSpPr>
          <p:nvPr>
            <p:ph idx="1"/>
          </p:nvPr>
        </p:nvSpPr>
        <p:spPr>
          <a:xfrm>
            <a:off x="428625" y="285750"/>
            <a:ext cx="8229600" cy="6572250"/>
          </a:xfrm>
        </p:spPr>
        <p:txBody>
          <a:bodyPr rtlCol="0">
            <a:normAutofit fontScale="62500" lnSpcReduction="20000"/>
          </a:bodyPr>
          <a:lstStyle/>
          <a:p>
            <a:pPr eaLnBrk="1" fontAlgn="auto" hangingPunct="1">
              <a:spcAft>
                <a:spcPts val="0"/>
              </a:spcAft>
              <a:buFont typeface="Arial" pitchFamily="34" charset="0"/>
              <a:buChar char="•"/>
              <a:defRPr/>
            </a:pPr>
            <a:endParaRPr lang="en-US" sz="3400" b="1" dirty="0" smtClean="0"/>
          </a:p>
          <a:p>
            <a:pPr eaLnBrk="1" fontAlgn="auto" hangingPunct="1">
              <a:spcAft>
                <a:spcPts val="0"/>
              </a:spcAft>
              <a:buFont typeface="Arial" pitchFamily="34" charset="0"/>
              <a:buChar char="•"/>
              <a:defRPr/>
            </a:pPr>
            <a:endParaRPr lang="en-US" sz="3400" b="1" dirty="0" smtClean="0"/>
          </a:p>
          <a:p>
            <a:pPr eaLnBrk="1" fontAlgn="auto" hangingPunct="1">
              <a:spcAft>
                <a:spcPts val="0"/>
              </a:spcAft>
              <a:buFont typeface="Arial" pitchFamily="34" charset="0"/>
              <a:buChar char="•"/>
              <a:defRPr/>
            </a:pPr>
            <a:r>
              <a:rPr lang="en-US" sz="3400" b="1" u="sng" dirty="0" smtClean="0"/>
              <a:t>Coming out, speaking up</a:t>
            </a:r>
          </a:p>
          <a:p>
            <a:pPr lvl="1" eaLnBrk="1" fontAlgn="auto" hangingPunct="1">
              <a:spcAft>
                <a:spcPts val="0"/>
              </a:spcAft>
              <a:buFont typeface="Arial" pitchFamily="34" charset="0"/>
              <a:buChar char="–"/>
              <a:defRPr/>
            </a:pPr>
            <a:r>
              <a:rPr lang="en-US" sz="2900" dirty="0" err="1" smtClean="0"/>
              <a:t>eg</a:t>
            </a:r>
            <a:r>
              <a:rPr lang="en-US" sz="2900" dirty="0" smtClean="0"/>
              <a:t> SGDS</a:t>
            </a:r>
          </a:p>
          <a:p>
            <a:pPr eaLnBrk="1" fontAlgn="auto" hangingPunct="1">
              <a:spcAft>
                <a:spcPts val="0"/>
              </a:spcAft>
              <a:buFont typeface="Arial" pitchFamily="34" charset="0"/>
              <a:buChar char="•"/>
              <a:defRPr/>
            </a:pPr>
            <a:r>
              <a:rPr lang="en-US" sz="3400" b="1" u="sng" dirty="0" err="1" smtClean="0"/>
              <a:t>Organising</a:t>
            </a:r>
            <a:r>
              <a:rPr lang="en-US" sz="3400" b="1" u="sng" dirty="0" smtClean="0"/>
              <a:t> locally, coming out from under the GLB umbrella</a:t>
            </a:r>
          </a:p>
          <a:p>
            <a:pPr lvl="1" eaLnBrk="1" fontAlgn="auto" hangingPunct="1">
              <a:spcAft>
                <a:spcPts val="0"/>
              </a:spcAft>
              <a:buFont typeface="Arial" pitchFamily="34" charset="0"/>
              <a:buNone/>
              <a:defRPr/>
            </a:pPr>
            <a:r>
              <a:rPr lang="en-US" dirty="0" smtClean="0"/>
              <a:t>- </a:t>
            </a:r>
            <a:r>
              <a:rPr lang="en-US" dirty="0" err="1" smtClean="0"/>
              <a:t>eg</a:t>
            </a:r>
            <a:r>
              <a:rPr lang="en-US" dirty="0" smtClean="0"/>
              <a:t> STRAP(M/C), COLORS; TEAM, GC, TGR; TTA, TAT  </a:t>
            </a:r>
          </a:p>
          <a:p>
            <a:pPr eaLnBrk="1" fontAlgn="auto" hangingPunct="1">
              <a:spcAft>
                <a:spcPts val="0"/>
              </a:spcAft>
              <a:buFont typeface="Arial" pitchFamily="34" charset="0"/>
              <a:buChar char="•"/>
              <a:defRPr/>
            </a:pPr>
            <a:r>
              <a:rPr lang="en-US" sz="3400" b="1" u="sng" dirty="0" smtClean="0"/>
              <a:t>Establishing identities separate from GLB</a:t>
            </a:r>
          </a:p>
          <a:p>
            <a:pPr lvl="1" eaLnBrk="1" fontAlgn="auto" hangingPunct="1">
              <a:spcAft>
                <a:spcPts val="0"/>
              </a:spcAft>
              <a:buFont typeface="Arial" pitchFamily="34" charset="0"/>
              <a:buChar char="–"/>
              <a:defRPr/>
            </a:pPr>
            <a:r>
              <a:rPr lang="en-US" dirty="0" err="1" smtClean="0"/>
              <a:t>eg</a:t>
            </a:r>
            <a:r>
              <a:rPr lang="en-US" dirty="0" smtClean="0"/>
              <a:t> Kwan sing bit </a:t>
            </a:r>
            <a:r>
              <a:rPr lang="en-US" dirty="0" err="1" smtClean="0"/>
              <a:t>yan</a:t>
            </a:r>
            <a:r>
              <a:rPr lang="en-US" dirty="0" smtClean="0"/>
              <a:t> </a:t>
            </a:r>
            <a:r>
              <a:rPr lang="en-US" dirty="0" err="1" smtClean="0"/>
              <a:t>si</a:t>
            </a:r>
            <a:r>
              <a:rPr lang="en-US" dirty="0" smtClean="0"/>
              <a:t>; </a:t>
            </a:r>
            <a:r>
              <a:rPr lang="en-US" dirty="0" err="1" smtClean="0"/>
              <a:t>khon</a:t>
            </a:r>
            <a:r>
              <a:rPr lang="en-US" dirty="0" smtClean="0"/>
              <a:t> </a:t>
            </a:r>
            <a:r>
              <a:rPr lang="en-US" dirty="0" err="1" smtClean="0"/>
              <a:t>khaam</a:t>
            </a:r>
            <a:r>
              <a:rPr lang="en-US" dirty="0" smtClean="0"/>
              <a:t> </a:t>
            </a:r>
            <a:r>
              <a:rPr lang="en-US" dirty="0" err="1" smtClean="0"/>
              <a:t>phet</a:t>
            </a:r>
            <a:r>
              <a:rPr lang="en-US" dirty="0" smtClean="0"/>
              <a:t>; </a:t>
            </a:r>
            <a:r>
              <a:rPr lang="en-US" dirty="0" err="1" smtClean="0"/>
              <a:t>mak-pak-nyah</a:t>
            </a:r>
            <a:r>
              <a:rPr lang="en-US" dirty="0" smtClean="0"/>
              <a:t>; </a:t>
            </a:r>
            <a:r>
              <a:rPr lang="en-US" dirty="0" err="1" smtClean="0"/>
              <a:t>transpinay</a:t>
            </a:r>
            <a:r>
              <a:rPr lang="en-US" dirty="0" smtClean="0"/>
              <a:t>/</a:t>
            </a:r>
            <a:r>
              <a:rPr lang="en-US" dirty="0" err="1" smtClean="0"/>
              <a:t>transpinoy</a:t>
            </a:r>
            <a:r>
              <a:rPr lang="en-US" dirty="0" smtClean="0"/>
              <a:t>  </a:t>
            </a:r>
            <a:r>
              <a:rPr lang="en-US" dirty="0" smtClean="0">
                <a:hlinkClick r:id="rId4" action="ppaction://hlinkfile"/>
              </a:rPr>
              <a:t>Pat </a:t>
            </a:r>
            <a:r>
              <a:rPr lang="en-US" dirty="0" err="1" smtClean="0">
                <a:hlinkClick r:id="rId4" action="ppaction://hlinkfile"/>
              </a:rPr>
              <a:t>Bringas</a:t>
            </a:r>
            <a:r>
              <a:rPr lang="en-US" dirty="0" smtClean="0"/>
              <a:t>, </a:t>
            </a:r>
            <a:r>
              <a:rPr lang="en-US" dirty="0" smtClean="0">
                <a:hlinkClick r:id="rId5" action="ppaction://hlinkfile"/>
              </a:rPr>
              <a:t>Miss Malaysia</a:t>
            </a:r>
            <a:endParaRPr lang="en-US" dirty="0" smtClean="0"/>
          </a:p>
          <a:p>
            <a:pPr eaLnBrk="1" fontAlgn="auto" hangingPunct="1">
              <a:spcAft>
                <a:spcPts val="0"/>
              </a:spcAft>
              <a:buFont typeface="Arial" pitchFamily="34" charset="0"/>
              <a:buChar char="•"/>
              <a:defRPr/>
            </a:pPr>
            <a:r>
              <a:rPr lang="en-US" sz="3400" b="1" u="sng" dirty="0" smtClean="0"/>
              <a:t>Working on </a:t>
            </a:r>
            <a:r>
              <a:rPr lang="en-US" sz="3400" b="1" u="sng" dirty="0" err="1" smtClean="0"/>
              <a:t>on</a:t>
            </a:r>
            <a:r>
              <a:rPr lang="en-US" sz="3400" b="1" u="sng" dirty="0" smtClean="0"/>
              <a:t> local and national health and rights issues</a:t>
            </a:r>
          </a:p>
          <a:p>
            <a:pPr lvl="1" eaLnBrk="1" fontAlgn="auto" hangingPunct="1">
              <a:spcAft>
                <a:spcPts val="0"/>
              </a:spcAft>
              <a:buFont typeface="Arial" pitchFamily="34" charset="0"/>
              <a:buChar char="–"/>
              <a:defRPr/>
            </a:pPr>
            <a:r>
              <a:rPr lang="en-US" dirty="0" err="1" smtClean="0"/>
              <a:t>eg</a:t>
            </a:r>
            <a:r>
              <a:rPr lang="en-US" dirty="0" smtClean="0"/>
              <a:t> STRAP: discrimination; anti-discrimination legislation</a:t>
            </a:r>
          </a:p>
          <a:p>
            <a:pPr lvl="1" eaLnBrk="1" fontAlgn="auto" hangingPunct="1">
              <a:spcAft>
                <a:spcPts val="0"/>
              </a:spcAft>
              <a:buFont typeface="Arial" pitchFamily="34" charset="0"/>
              <a:buChar char="–"/>
              <a:defRPr/>
            </a:pPr>
            <a:r>
              <a:rPr lang="en-US" dirty="0" err="1" smtClean="0"/>
              <a:t>eg</a:t>
            </a:r>
            <a:r>
              <a:rPr lang="en-US" dirty="0" smtClean="0"/>
              <a:t> TGR: gender recognition (marriage rights; ID); training for health professionals; information booklet </a:t>
            </a:r>
          </a:p>
          <a:p>
            <a:pPr eaLnBrk="1" fontAlgn="auto" hangingPunct="1">
              <a:spcAft>
                <a:spcPts val="0"/>
              </a:spcAft>
              <a:buFont typeface="Arial" pitchFamily="34" charset="0"/>
              <a:buChar char="•"/>
              <a:defRPr/>
            </a:pPr>
            <a:r>
              <a:rPr lang="en-US" sz="3400" b="1" u="sng" dirty="0" smtClean="0"/>
              <a:t>Reaching out furthe</a:t>
            </a:r>
            <a:r>
              <a:rPr lang="en-US" sz="3400" b="1" dirty="0" smtClean="0"/>
              <a:t>r</a:t>
            </a:r>
          </a:p>
          <a:p>
            <a:pPr lvl="1" eaLnBrk="1" fontAlgn="auto" hangingPunct="1">
              <a:spcAft>
                <a:spcPts val="0"/>
              </a:spcAft>
              <a:buFont typeface="Arial" pitchFamily="34" charset="0"/>
              <a:buChar char="–"/>
              <a:defRPr/>
            </a:pPr>
            <a:r>
              <a:rPr lang="en-US" dirty="0" err="1" smtClean="0"/>
              <a:t>eg</a:t>
            </a:r>
            <a:r>
              <a:rPr lang="en-US" dirty="0" smtClean="0"/>
              <a:t> STRAP (SGDS); TGR (in China)</a:t>
            </a:r>
          </a:p>
          <a:p>
            <a:pPr eaLnBrk="1" fontAlgn="auto" hangingPunct="1">
              <a:spcAft>
                <a:spcPts val="0"/>
              </a:spcAft>
              <a:buFont typeface="Arial" pitchFamily="34" charset="0"/>
              <a:buChar char="•"/>
              <a:defRPr/>
            </a:pPr>
            <a:r>
              <a:rPr lang="en-US" sz="3400" b="1" u="sng" dirty="0" smtClean="0"/>
              <a:t>Linking up regionally and internationally</a:t>
            </a:r>
          </a:p>
          <a:p>
            <a:pPr lvl="1" eaLnBrk="1" fontAlgn="auto" hangingPunct="1">
              <a:spcAft>
                <a:spcPts val="0"/>
              </a:spcAft>
              <a:buFont typeface="Arial" pitchFamily="34" charset="0"/>
              <a:buChar char="–"/>
              <a:defRPr/>
            </a:pPr>
            <a:r>
              <a:rPr lang="en-US" dirty="0" err="1" smtClean="0"/>
              <a:t>eg</a:t>
            </a:r>
            <a:r>
              <a:rPr lang="en-US" dirty="0" smtClean="0"/>
              <a:t> APTN; APCOM, GATE; UNDP, UNAIDS, WHO; CONGENID, ICAAP; UN</a:t>
            </a:r>
          </a:p>
          <a:p>
            <a:pPr eaLnBrk="1" fontAlgn="auto" hangingPunct="1">
              <a:spcAft>
                <a:spcPts val="0"/>
              </a:spcAft>
              <a:buFont typeface="Arial" pitchFamily="34" charset="0"/>
              <a:buChar char="•"/>
              <a:defRPr/>
            </a:pPr>
            <a:r>
              <a:rPr lang="en-US" sz="3400" b="1" u="sng" dirty="0" smtClean="0"/>
              <a:t>Speaking out on international issues</a:t>
            </a:r>
          </a:p>
          <a:p>
            <a:pPr lvl="1" eaLnBrk="1" fontAlgn="auto" hangingPunct="1">
              <a:spcAft>
                <a:spcPts val="0"/>
              </a:spcAft>
              <a:buFont typeface="Arial" pitchFamily="34" charset="0"/>
              <a:buChar char="–"/>
              <a:defRPr/>
            </a:pPr>
            <a:r>
              <a:rPr lang="en-US" dirty="0" smtClean="0"/>
              <a:t>HIV/AIDS, sex worker rights, health information, health rights, research needs</a:t>
            </a:r>
          </a:p>
          <a:p>
            <a:pPr lvl="1" eaLnBrk="1" fontAlgn="auto" hangingPunct="1">
              <a:spcAft>
                <a:spcPts val="0"/>
              </a:spcAft>
              <a:buFont typeface="Arial" pitchFamily="34" charset="0"/>
              <a:buChar char="–"/>
              <a:defRPr/>
            </a:pPr>
            <a:r>
              <a:rPr lang="en-US" dirty="0" smtClean="0"/>
              <a:t>Diagnostic reform (APTN, STRAP)</a:t>
            </a:r>
          </a:p>
          <a:p>
            <a:pPr eaLnBrk="1" fontAlgn="auto" hangingPunct="1">
              <a:spcAft>
                <a:spcPts val="0"/>
              </a:spcAft>
              <a:buFont typeface="Arial" pitchFamily="34" charset="0"/>
              <a:buChar char="•"/>
              <a:defRPr/>
            </a:pPr>
            <a:r>
              <a:rPr lang="en-US" sz="3400" b="1" u="sng" dirty="0" smtClean="0"/>
              <a:t>Bringing in the trans*men</a:t>
            </a:r>
          </a:p>
          <a:p>
            <a:pPr lvl="1" eaLnBrk="1" fontAlgn="auto" hangingPunct="1">
              <a:spcAft>
                <a:spcPts val="0"/>
              </a:spcAft>
              <a:buFont typeface="Arial" pitchFamily="34" charset="0"/>
              <a:buChar char="–"/>
              <a:defRPr/>
            </a:pPr>
            <a:r>
              <a:rPr lang="en-US" dirty="0" smtClean="0"/>
              <a:t>STRAP, TGR, APTN</a:t>
            </a:r>
            <a:endParaRPr lang="en-GB" dirty="0"/>
          </a:p>
        </p:txBody>
      </p:sp>
      <p:sp>
        <p:nvSpPr>
          <p:cNvPr id="64515" name="TextBox 6"/>
          <p:cNvSpPr txBox="1">
            <a:spLocks noChangeArrowheads="1"/>
          </p:cNvSpPr>
          <p:nvPr/>
        </p:nvSpPr>
        <p:spPr bwMode="auto">
          <a:xfrm>
            <a:off x="2428875" y="142875"/>
            <a:ext cx="5084763" cy="708025"/>
          </a:xfrm>
          <a:prstGeom prst="rect">
            <a:avLst/>
          </a:prstGeom>
          <a:noFill/>
          <a:ln w="9525">
            <a:noFill/>
            <a:miter lim="800000"/>
            <a:headEnd/>
            <a:tailEnd/>
          </a:ln>
        </p:spPr>
        <p:txBody>
          <a:bodyPr wrap="none">
            <a:spAutoFit/>
          </a:bodyPr>
          <a:lstStyle/>
          <a:p>
            <a:r>
              <a:rPr lang="en-US" sz="4000" b="1">
                <a:latin typeface="Calibri" pitchFamily="34" charset="0"/>
              </a:rPr>
              <a:t>Trans* action in action </a:t>
            </a:r>
            <a:endParaRPr lang="en-GB" sz="4000" b="1">
              <a:latin typeface="Calibri"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5" end="15"/>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16" end="16"/>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18" end="18"/>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7" name="Group 3"/>
          <p:cNvGrpSpPr>
            <a:grpSpLocks/>
          </p:cNvGrpSpPr>
          <p:nvPr/>
        </p:nvGrpSpPr>
        <p:grpSpPr bwMode="auto">
          <a:xfrm>
            <a:off x="-71438" y="0"/>
            <a:ext cx="9215438" cy="6858000"/>
            <a:chOff x="-71502" y="0"/>
            <a:chExt cx="9215502" cy="6858000"/>
          </a:xfrm>
        </p:grpSpPr>
        <p:pic>
          <p:nvPicPr>
            <p:cNvPr id="5" name="Picture 4" descr="genderCopyright_Daitozen-GettyImages.jpg"/>
            <p:cNvPicPr>
              <a:picLocks noChangeAspect="1"/>
            </p:cNvPicPr>
            <p:nvPr/>
          </p:nvPicPr>
          <p:blipFill>
            <a:blip r:embed="rId2">
              <a:lum bright="52000" contrast="-56000"/>
            </a:blip>
            <a:stretch>
              <a:fillRect/>
            </a:stretch>
          </p:blipFill>
          <p:spPr>
            <a:xfrm>
              <a:off x="-71502" y="0"/>
              <a:ext cx="9215502" cy="6858000"/>
            </a:xfrm>
            <a:prstGeom prst="rect">
              <a:avLst/>
            </a:prstGeom>
            <a:effectLst>
              <a:outerShdw blurRad="50800" dist="50800" dir="5400000" algn="ctr" rotWithShape="0">
                <a:srgbClr val="000000">
                  <a:alpha val="11000"/>
                </a:srgbClr>
              </a:outerShdw>
            </a:effectLst>
          </p:spPr>
        </p:pic>
        <p:pic>
          <p:nvPicPr>
            <p:cNvPr id="6" name="Picture 5" descr="asia"/>
            <p:cNvPicPr>
              <a:picLocks noChangeAspect="1" noChangeArrowheads="1"/>
            </p:cNvPicPr>
            <p:nvPr/>
          </p:nvPicPr>
          <p:blipFill>
            <a:blip r:embed="rId3">
              <a:duotone>
                <a:schemeClr val="bg2">
                  <a:shade val="45000"/>
                  <a:satMod val="135000"/>
                </a:schemeClr>
                <a:prstClr val="white"/>
              </a:duotone>
              <a:lum bright="52000"/>
            </a:blip>
            <a:srcRect/>
            <a:stretch>
              <a:fillRect/>
            </a:stretch>
          </p:blipFill>
          <p:spPr>
            <a:xfrm>
              <a:off x="2000232" y="1785926"/>
              <a:ext cx="4356100" cy="3405188"/>
            </a:xfrm>
            <a:prstGeom prst="rect">
              <a:avLst/>
            </a:prstGeom>
            <a:noFill/>
          </p:spPr>
        </p:pic>
      </p:grpSp>
      <p:sp>
        <p:nvSpPr>
          <p:cNvPr id="2" name="Title 1"/>
          <p:cNvSpPr>
            <a:spLocks noGrp="1"/>
          </p:cNvSpPr>
          <p:nvPr>
            <p:ph type="title"/>
          </p:nvPr>
        </p:nvSpPr>
        <p:spPr>
          <a:xfrm>
            <a:off x="0" y="142875"/>
            <a:ext cx="9144000" cy="1143000"/>
          </a:xfrm>
        </p:spPr>
        <p:txBody>
          <a:bodyPr rtlCol="0">
            <a:normAutofit fontScale="90000"/>
          </a:bodyPr>
          <a:lstStyle/>
          <a:p>
            <a:pPr eaLnBrk="1" fontAlgn="auto" hangingPunct="1">
              <a:spcAft>
                <a:spcPts val="0"/>
              </a:spcAft>
              <a:defRPr/>
            </a:pPr>
            <a:r>
              <a:rPr lang="en-US" sz="3600" b="1" dirty="0" smtClean="0"/>
              <a:t>‘Transgender persons, human rights and HIV vulnerability in Asia and the Pacific’ :</a:t>
            </a:r>
            <a:br>
              <a:rPr lang="en-US" sz="3600" b="1" dirty="0" smtClean="0"/>
            </a:br>
            <a:r>
              <a:rPr lang="en-US" sz="2700" b="1" dirty="0" smtClean="0"/>
              <a:t>Recommendations for research that:</a:t>
            </a:r>
            <a:endParaRPr lang="en-GB" sz="2700" b="1" dirty="0"/>
          </a:p>
        </p:txBody>
      </p:sp>
      <p:sp>
        <p:nvSpPr>
          <p:cNvPr id="3" name="Content Placeholder 2"/>
          <p:cNvSpPr>
            <a:spLocks noGrp="1"/>
          </p:cNvSpPr>
          <p:nvPr>
            <p:ph idx="1"/>
          </p:nvPr>
        </p:nvSpPr>
        <p:spPr>
          <a:xfrm>
            <a:off x="500063" y="1571625"/>
            <a:ext cx="8229600" cy="5143500"/>
          </a:xfrm>
        </p:spPr>
        <p:txBody>
          <a:bodyPr/>
          <a:lstStyle/>
          <a:p>
            <a:pPr eaLnBrk="1" hangingPunct="1"/>
            <a:r>
              <a:rPr lang="en-US" sz="2000" b="1" smtClean="0"/>
              <a:t>ends the invisibility of trans*people</a:t>
            </a:r>
          </a:p>
          <a:p>
            <a:pPr eaLnBrk="1" hangingPunct="1"/>
            <a:r>
              <a:rPr lang="en-US" sz="2000" b="1" smtClean="0"/>
              <a:t>avoids cisgenderism</a:t>
            </a:r>
          </a:p>
          <a:p>
            <a:pPr eaLnBrk="1" hangingPunct="1"/>
            <a:r>
              <a:rPr lang="en-US" sz="2000" b="1" smtClean="0"/>
              <a:t>involves trans* people as research partners</a:t>
            </a:r>
          </a:p>
          <a:p>
            <a:pPr eaLnBrk="1" hangingPunct="1"/>
            <a:endParaRPr lang="en-US" sz="2000" b="1" smtClean="0"/>
          </a:p>
          <a:p>
            <a:pPr eaLnBrk="1" hangingPunct="1"/>
            <a:r>
              <a:rPr lang="en-US" sz="2000" b="1" smtClean="0"/>
              <a:t>counts trans*people (to make them count)</a:t>
            </a:r>
          </a:p>
          <a:p>
            <a:pPr eaLnBrk="1" hangingPunct="1"/>
            <a:r>
              <a:rPr lang="en-US" sz="2000" b="1" smtClean="0"/>
              <a:t>documents and understands trans* vulnerabilities</a:t>
            </a:r>
          </a:p>
          <a:p>
            <a:pPr eaLnBrk="1" hangingPunct="1"/>
            <a:r>
              <a:rPr lang="en-US" sz="2000" b="1" smtClean="0"/>
              <a:t>moves from risk to resilience</a:t>
            </a:r>
          </a:p>
          <a:p>
            <a:pPr eaLnBrk="1" hangingPunct="1"/>
            <a:r>
              <a:rPr lang="en-US" sz="2000" b="1" smtClean="0"/>
              <a:t>helps empower trans* people (through their CBOs and NGOs) to</a:t>
            </a:r>
          </a:p>
          <a:p>
            <a:pPr lvl="1" eaLnBrk="1" hangingPunct="1"/>
            <a:r>
              <a:rPr lang="en-US" sz="2000" b="1" smtClean="0"/>
              <a:t>promote trans* positive attitudes and practices</a:t>
            </a:r>
          </a:p>
          <a:p>
            <a:pPr lvl="1" eaLnBrk="1" hangingPunct="1"/>
            <a:r>
              <a:rPr lang="en-US" sz="2000" b="1" smtClean="0"/>
              <a:t>promote  a trans* rights culture, making equality legislation work</a:t>
            </a:r>
          </a:p>
          <a:p>
            <a:pPr lvl="1" eaLnBrk="1" hangingPunct="1"/>
            <a:r>
              <a:rPr lang="en-US" sz="2000" b="1" smtClean="0"/>
              <a:t>get health information out to trans* communities</a:t>
            </a:r>
          </a:p>
          <a:p>
            <a:pPr lvl="1" eaLnBrk="1" hangingPunct="1"/>
            <a:r>
              <a:rPr lang="en-US" sz="2000" b="1" smtClean="0"/>
              <a:t>promote trans* positive, competent, comprehensive, accessible healthcare.</a:t>
            </a:r>
            <a:endParaRPr lang="en-GB" sz="2000" b="1" smtClean="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enderCopyright_Daitozen-GettyImages.jpg"/>
          <p:cNvPicPr>
            <a:picLocks noChangeAspect="1"/>
          </p:cNvPicPr>
          <p:nvPr/>
        </p:nvPicPr>
        <p:blipFill>
          <a:blip r:embed="rId2">
            <a:lum bright="34000" contrast="-56000"/>
          </a:blip>
          <a:stretch>
            <a:fillRect/>
          </a:stretch>
        </p:blipFill>
        <p:spPr>
          <a:xfrm>
            <a:off x="-71438" y="0"/>
            <a:ext cx="9215438" cy="6858000"/>
          </a:xfrm>
          <a:prstGeom prst="rect">
            <a:avLst/>
          </a:prstGeom>
          <a:effectLst>
            <a:outerShdw blurRad="50800" dist="50800" dir="5400000" algn="ctr" rotWithShape="0">
              <a:srgbClr val="000000">
                <a:alpha val="11000"/>
              </a:srgbClr>
            </a:outerShdw>
          </a:effectLst>
        </p:spPr>
      </p:pic>
      <p:sp>
        <p:nvSpPr>
          <p:cNvPr id="2" name="Title 1"/>
          <p:cNvSpPr>
            <a:spLocks noGrp="1"/>
          </p:cNvSpPr>
          <p:nvPr>
            <p:ph type="title"/>
          </p:nvPr>
        </p:nvSpPr>
        <p:spPr>
          <a:xfrm>
            <a:off x="500063" y="2714625"/>
            <a:ext cx="8229600" cy="1143000"/>
          </a:xfrm>
        </p:spPr>
        <p:txBody>
          <a:bodyPr rtlCol="0">
            <a:normAutofit fontScale="90000"/>
          </a:bodyPr>
          <a:lstStyle/>
          <a:p>
            <a:pPr eaLnBrk="1" fontAlgn="auto" hangingPunct="1">
              <a:spcAft>
                <a:spcPts val="0"/>
              </a:spcAft>
              <a:defRPr/>
            </a:pPr>
            <a:r>
              <a:rPr lang="en-US" sz="7300" b="1" i="1" dirty="0" smtClean="0">
                <a:latin typeface="AngsanaUPC" pitchFamily="18" charset="-34"/>
                <a:cs typeface="AngsanaUPC" pitchFamily="18" charset="-34"/>
              </a:rPr>
              <a:t>Thank you</a:t>
            </a:r>
            <a:r>
              <a:rPr lang="en-US" i="1" dirty="0" smtClean="0">
                <a:latin typeface="AngsanaUPC" pitchFamily="18" charset="-34"/>
                <a:cs typeface="AngsanaUPC" pitchFamily="18" charset="-34"/>
              </a:rPr>
              <a:t/>
            </a:r>
            <a:br>
              <a:rPr lang="en-US" i="1" dirty="0" smtClean="0">
                <a:latin typeface="AngsanaUPC" pitchFamily="18" charset="-34"/>
                <a:cs typeface="AngsanaUPC" pitchFamily="18" charset="-34"/>
              </a:rPr>
            </a:br>
            <a:r>
              <a:rPr lang="en-US" dirty="0" smtClean="0">
                <a:latin typeface="AngsanaUPC" pitchFamily="18" charset="-34"/>
                <a:cs typeface="AngsanaUPC" pitchFamily="18" charset="-34"/>
              </a:rPr>
              <a:t>:</a:t>
            </a:r>
            <a:br>
              <a:rPr lang="en-US" dirty="0" smtClean="0">
                <a:latin typeface="AngsanaUPC" pitchFamily="18" charset="-34"/>
                <a:cs typeface="AngsanaUPC" pitchFamily="18" charset="-34"/>
              </a:rPr>
            </a:br>
            <a:r>
              <a:rPr lang="en-US" sz="3100" dirty="0" smtClean="0">
                <a:latin typeface="+mn-lt"/>
                <a:cs typeface="AngsanaUPC" pitchFamily="18" charset="-34"/>
                <a:hlinkClick r:id="rId3"/>
              </a:rPr>
              <a:t>sjwinter@hku.hk</a:t>
            </a:r>
            <a:r>
              <a:rPr lang="en-US" sz="3100" dirty="0" smtClean="0">
                <a:latin typeface="+mn-lt"/>
                <a:cs typeface="AngsanaUPC" pitchFamily="18" charset="-34"/>
              </a:rPr>
              <a:t/>
            </a:r>
            <a:br>
              <a:rPr lang="en-US" sz="3100" dirty="0" smtClean="0">
                <a:latin typeface="+mn-lt"/>
                <a:cs typeface="AngsanaUPC" pitchFamily="18" charset="-34"/>
              </a:rPr>
            </a:br>
            <a:r>
              <a:rPr lang="en-US" sz="3100" dirty="0" smtClean="0">
                <a:latin typeface="+mn-lt"/>
                <a:cs typeface="AngsanaUPC" pitchFamily="18" charset="-34"/>
              </a:rPr>
              <a:t/>
            </a:r>
            <a:br>
              <a:rPr lang="en-US" sz="3100" dirty="0" smtClean="0">
                <a:latin typeface="+mn-lt"/>
                <a:cs typeface="AngsanaUPC" pitchFamily="18" charset="-34"/>
              </a:rPr>
            </a:br>
            <a:r>
              <a:rPr lang="en-US" sz="3100" dirty="0" smtClean="0">
                <a:latin typeface="+mn-lt"/>
                <a:cs typeface="AngsanaUPC" pitchFamily="18" charset="-34"/>
              </a:rPr>
              <a:t>Websites</a:t>
            </a:r>
            <a:br>
              <a:rPr lang="en-US" sz="3100" dirty="0" smtClean="0">
                <a:latin typeface="+mn-lt"/>
                <a:cs typeface="AngsanaUPC" pitchFamily="18" charset="-34"/>
              </a:rPr>
            </a:br>
            <a:r>
              <a:rPr lang="en-US" sz="3100" dirty="0" smtClean="0">
                <a:latin typeface="+mn-lt"/>
                <a:cs typeface="AngsanaUPC" pitchFamily="18" charset="-34"/>
              </a:rPr>
              <a:t/>
            </a:r>
            <a:br>
              <a:rPr lang="en-US" sz="3100" dirty="0" smtClean="0">
                <a:latin typeface="+mn-lt"/>
                <a:cs typeface="AngsanaUPC" pitchFamily="18" charset="-34"/>
              </a:rPr>
            </a:br>
            <a:r>
              <a:rPr lang="en-US" sz="3100" dirty="0" smtClean="0">
                <a:latin typeface="+mn-lt"/>
                <a:cs typeface="AngsanaUPC" pitchFamily="18" charset="-34"/>
                <a:hlinkClick r:id="rId4"/>
              </a:rPr>
              <a:t>http://web.hku.hk/~sjwinter/TransgenderASIA</a:t>
            </a:r>
            <a:r>
              <a:rPr lang="en-US" sz="3100" dirty="0" smtClean="0">
                <a:latin typeface="+mn-lt"/>
                <a:cs typeface="AngsanaUPC" pitchFamily="18" charset="-34"/>
              </a:rPr>
              <a:t/>
            </a:r>
            <a:br>
              <a:rPr lang="en-US" sz="3100" dirty="0" smtClean="0">
                <a:latin typeface="+mn-lt"/>
                <a:cs typeface="AngsanaUPC" pitchFamily="18" charset="-34"/>
              </a:rPr>
            </a:br>
            <a:r>
              <a:rPr lang="en-US" sz="3100" dirty="0" smtClean="0">
                <a:latin typeface="+mn-lt"/>
                <a:cs typeface="AngsanaUPC" pitchFamily="18" charset="-34"/>
              </a:rPr>
              <a:t/>
            </a:r>
            <a:br>
              <a:rPr lang="en-US" sz="3100" dirty="0" smtClean="0">
                <a:latin typeface="+mn-lt"/>
                <a:cs typeface="AngsanaUPC" pitchFamily="18" charset="-34"/>
              </a:rPr>
            </a:br>
            <a:r>
              <a:rPr lang="en-US" sz="3100" dirty="0" smtClean="0">
                <a:latin typeface="+mn-lt"/>
                <a:cs typeface="AngsanaUPC" pitchFamily="18" charset="-34"/>
                <a:hlinkClick r:id="rId5"/>
              </a:rPr>
              <a:t>http://web.hku.hk/~sjwinter/General</a:t>
            </a:r>
            <a:r>
              <a:rPr lang="en-US" i="1" dirty="0" smtClean="0">
                <a:latin typeface="AngsanaUPC" pitchFamily="18" charset="-34"/>
                <a:cs typeface="AngsanaUPC" pitchFamily="18" charset="-34"/>
              </a:rPr>
              <a:t/>
            </a:r>
            <a:br>
              <a:rPr lang="en-US" i="1" dirty="0" smtClean="0">
                <a:latin typeface="AngsanaUPC" pitchFamily="18" charset="-34"/>
                <a:cs typeface="AngsanaUPC" pitchFamily="18" charset="-34"/>
              </a:rPr>
            </a:br>
            <a:endParaRPr lang="en-GB" i="1" dirty="0">
              <a:latin typeface="AngsanaUPC" pitchFamily="18" charset="-34"/>
              <a:cs typeface="AngsanaUPC" pitchFamily="18" charset="-34"/>
            </a:endParaRPr>
          </a:p>
        </p:txBody>
      </p:sp>
    </p:spTree>
  </p:cSld>
  <p:clrMapOvr>
    <a:masterClrMapping/>
  </p:clrMapOvr>
  <p:transition spd="med">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67585" name="Group 3"/>
          <p:cNvGrpSpPr>
            <a:grpSpLocks/>
          </p:cNvGrpSpPr>
          <p:nvPr/>
        </p:nvGrpSpPr>
        <p:grpSpPr bwMode="auto">
          <a:xfrm>
            <a:off x="-71438" y="0"/>
            <a:ext cx="9215438" cy="6858000"/>
            <a:chOff x="-71502" y="0"/>
            <a:chExt cx="9215502" cy="6858000"/>
          </a:xfrm>
        </p:grpSpPr>
        <p:pic>
          <p:nvPicPr>
            <p:cNvPr id="5" name="Picture 4" descr="genderCopyright_Daitozen-GettyImages.jpg"/>
            <p:cNvPicPr>
              <a:picLocks noChangeAspect="1"/>
            </p:cNvPicPr>
            <p:nvPr/>
          </p:nvPicPr>
          <p:blipFill>
            <a:blip r:embed="rId2">
              <a:lum bright="34000" contrast="-56000"/>
            </a:blip>
            <a:stretch>
              <a:fillRect/>
            </a:stretch>
          </p:blipFill>
          <p:spPr>
            <a:xfrm>
              <a:off x="-71502" y="0"/>
              <a:ext cx="9215502" cy="6858000"/>
            </a:xfrm>
            <a:prstGeom prst="rect">
              <a:avLst/>
            </a:prstGeom>
            <a:effectLst>
              <a:outerShdw blurRad="50800" dist="50800" dir="5400000" algn="ctr" rotWithShape="0">
                <a:srgbClr val="000000">
                  <a:alpha val="11000"/>
                </a:srgbClr>
              </a:outerShdw>
            </a:effectLst>
          </p:spPr>
        </p:pic>
        <p:pic>
          <p:nvPicPr>
            <p:cNvPr id="6" name="Picture 5" descr="asia"/>
            <p:cNvPicPr>
              <a:picLocks noChangeAspect="1" noChangeArrowheads="1"/>
            </p:cNvPicPr>
            <p:nvPr/>
          </p:nvPicPr>
          <p:blipFill>
            <a:blip r:embed="rId3">
              <a:duotone>
                <a:schemeClr val="bg2">
                  <a:shade val="45000"/>
                  <a:satMod val="135000"/>
                </a:schemeClr>
                <a:prstClr val="white"/>
              </a:duotone>
            </a:blip>
            <a:srcRect/>
            <a:stretch>
              <a:fillRect/>
            </a:stretch>
          </p:blipFill>
          <p:spPr>
            <a:xfrm>
              <a:off x="2000232" y="1785926"/>
              <a:ext cx="4356100" cy="3405188"/>
            </a:xfrm>
            <a:prstGeom prst="rect">
              <a:avLst/>
            </a:prstGeom>
            <a:noFill/>
          </p:spPr>
        </p:pic>
      </p:grpSp>
      <p:pic>
        <p:nvPicPr>
          <p:cNvPr id="7" name="Content Placeholder 6" descr="PhilippinesOutlineMap2.gif"/>
          <p:cNvPicPr>
            <a:picLocks noGrp="1" noChangeAspect="1"/>
          </p:cNvPicPr>
          <p:nvPr>
            <p:ph idx="1"/>
          </p:nvPr>
        </p:nvPicPr>
        <p:blipFill>
          <a:blip r:embed="rId4">
            <a:duotone>
              <a:schemeClr val="accent1">
                <a:shade val="45000"/>
                <a:satMod val="135000"/>
              </a:schemeClr>
              <a:prstClr val="white"/>
            </a:duotone>
          </a:blip>
          <a:stretch>
            <a:fillRect/>
          </a:stretch>
        </p:blipFill>
        <p:spPr>
          <a:xfrm>
            <a:off x="6401135" y="2332037"/>
            <a:ext cx="2742865" cy="4525963"/>
          </a:xfrm>
        </p:spPr>
      </p:pic>
      <p:sp>
        <p:nvSpPr>
          <p:cNvPr id="2" name="Title 1"/>
          <p:cNvSpPr>
            <a:spLocks noGrp="1"/>
          </p:cNvSpPr>
          <p:nvPr>
            <p:ph type="title"/>
          </p:nvPr>
        </p:nvSpPr>
        <p:spPr>
          <a:xfrm>
            <a:off x="0" y="2786063"/>
            <a:ext cx="9144000" cy="1143000"/>
          </a:xfrm>
        </p:spPr>
        <p:txBody>
          <a:bodyPr rtlCol="0">
            <a:normAutofit fontScale="90000"/>
          </a:bodyPr>
          <a:lstStyle/>
          <a:p>
            <a:pPr eaLnBrk="1" fontAlgn="auto" hangingPunct="1">
              <a:spcAft>
                <a:spcPts val="0"/>
              </a:spcAft>
              <a:defRPr/>
            </a:pPr>
            <a:r>
              <a:rPr lang="en-US" sz="2700" b="1" dirty="0" smtClean="0"/>
              <a:t>“When did you first discover you were gay..?” (@3:40) </a:t>
            </a:r>
            <a:r>
              <a:rPr lang="en-US" b="1" dirty="0" smtClean="0"/>
              <a:t/>
            </a:r>
            <a:br>
              <a:rPr lang="en-US" b="1" dirty="0" smtClean="0"/>
            </a:br>
            <a:r>
              <a:rPr lang="en-US" b="1" dirty="0" smtClean="0"/>
              <a:t> Getting the message out on ’</a:t>
            </a:r>
            <a:r>
              <a:rPr lang="en-US" b="1" dirty="0" err="1" smtClean="0"/>
              <a:t>Headstart</a:t>
            </a:r>
            <a:r>
              <a:rPr lang="en-US" b="1" dirty="0" smtClean="0"/>
              <a:t>’ </a:t>
            </a:r>
            <a:br>
              <a:rPr lang="en-US" b="1" dirty="0" smtClean="0"/>
            </a:br>
            <a:r>
              <a:rPr lang="en-US" sz="2200" b="1" dirty="0" smtClean="0"/>
              <a:t>(April 2012) </a:t>
            </a:r>
            <a:r>
              <a:rPr lang="en-US" b="1" dirty="0" smtClean="0"/>
              <a:t/>
            </a:r>
            <a:br>
              <a:rPr lang="en-US" b="1" dirty="0" smtClean="0"/>
            </a:br>
            <a:r>
              <a:rPr lang="en-US" sz="2700" b="1" dirty="0" smtClean="0"/>
              <a:t>Pat </a:t>
            </a:r>
            <a:r>
              <a:rPr lang="en-US" sz="2700" b="1" dirty="0" err="1" smtClean="0"/>
              <a:t>Bringas</a:t>
            </a:r>
            <a:r>
              <a:rPr lang="en-US" sz="2700" b="1" dirty="0" smtClean="0"/>
              <a:t>, </a:t>
            </a:r>
            <a:br>
              <a:rPr lang="en-US" sz="2700" b="1" dirty="0" smtClean="0"/>
            </a:br>
            <a:r>
              <a:rPr lang="en-US" sz="2700" b="1" dirty="0" smtClean="0"/>
              <a:t>President UP </a:t>
            </a:r>
            <a:r>
              <a:rPr lang="en-US" sz="2700" b="1" dirty="0" err="1" smtClean="0"/>
              <a:t>Babaylan</a:t>
            </a:r>
            <a:r>
              <a:rPr lang="en-US" sz="2700" b="1" dirty="0" smtClean="0"/>
              <a:t> (LGBT </a:t>
            </a:r>
            <a:r>
              <a:rPr lang="en-US" sz="2700" b="1" dirty="0" err="1" smtClean="0"/>
              <a:t>organisation</a:t>
            </a:r>
            <a:r>
              <a:rPr lang="en-US" sz="2700" b="1" dirty="0" smtClean="0"/>
              <a:t>), </a:t>
            </a:r>
            <a:br>
              <a:rPr lang="en-US" sz="2700" b="1" dirty="0" smtClean="0"/>
            </a:br>
            <a:r>
              <a:rPr lang="en-US" sz="2700" b="1" dirty="0" smtClean="0"/>
              <a:t>Member UP Student Council </a:t>
            </a:r>
            <a:r>
              <a:rPr lang="en-US" sz="3600" b="1" dirty="0" smtClean="0"/>
              <a:t/>
            </a:r>
            <a:br>
              <a:rPr lang="en-US" sz="3600" b="1" dirty="0" smtClean="0"/>
            </a:br>
            <a:r>
              <a:rPr lang="en-US" b="1" dirty="0" smtClean="0"/>
              <a:t>Section </a:t>
            </a:r>
            <a:r>
              <a:rPr lang="en-US" b="1" dirty="0" smtClean="0">
                <a:hlinkClick r:id="rId5" action="ppaction://hlinkfile"/>
              </a:rPr>
              <a:t>One</a:t>
            </a:r>
            <a:r>
              <a:rPr lang="en-US" b="1" dirty="0" smtClean="0"/>
              <a:t> </a:t>
            </a:r>
            <a:r>
              <a:rPr lang="en-US" sz="1800" b="1" dirty="0" smtClean="0"/>
              <a:t>(16m)</a:t>
            </a:r>
            <a:r>
              <a:rPr lang="en-US" b="1" dirty="0" smtClean="0"/>
              <a:t/>
            </a:r>
            <a:br>
              <a:rPr lang="en-US" b="1" dirty="0" smtClean="0"/>
            </a:br>
            <a:r>
              <a:rPr lang="en-US" sz="2200" b="1" dirty="0" smtClean="0"/>
              <a:t>(from 2:20, definitions; transition; 9;00 genital surgery; what makes me a woman – identity 9:54 ; documentation 12:40)</a:t>
            </a:r>
            <a:r>
              <a:rPr lang="en-US" b="1" dirty="0" smtClean="0"/>
              <a:t/>
            </a:r>
            <a:br>
              <a:rPr lang="en-US" b="1" dirty="0" smtClean="0"/>
            </a:br>
            <a:r>
              <a:rPr lang="en-US" b="1" dirty="0" smtClean="0"/>
              <a:t>and </a:t>
            </a:r>
            <a:r>
              <a:rPr lang="en-US" b="1" dirty="0" smtClean="0">
                <a:hlinkClick r:id="rId6" action="ppaction://hlinkfile"/>
              </a:rPr>
              <a:t>Two</a:t>
            </a:r>
            <a:r>
              <a:rPr lang="en-US" b="1" dirty="0" smtClean="0"/>
              <a:t> </a:t>
            </a:r>
            <a:r>
              <a:rPr lang="en-US" sz="1800" b="1" dirty="0" smtClean="0"/>
              <a:t>(14m)</a:t>
            </a:r>
            <a:r>
              <a:rPr lang="en-US" b="1" dirty="0" smtClean="0"/>
              <a:t/>
            </a:r>
            <a:br>
              <a:rPr lang="en-US" b="1" dirty="0" smtClean="0"/>
            </a:br>
            <a:r>
              <a:rPr lang="en-US" sz="2200" b="1" dirty="0" smtClean="0"/>
              <a:t>getting to grips with bisexual v transsexual 0:00; </a:t>
            </a:r>
            <a:br>
              <a:rPr lang="en-US" sz="2200" b="1" dirty="0" smtClean="0"/>
            </a:br>
            <a:r>
              <a:rPr lang="en-US" sz="2200" b="1" dirty="0" smtClean="0"/>
              <a:t>fighting for pageant entry or anti-discrimination legislation 3:04; </a:t>
            </a:r>
            <a:br>
              <a:rPr lang="en-US" sz="2200" b="1" dirty="0" smtClean="0"/>
            </a:br>
            <a:r>
              <a:rPr lang="en-US" sz="2200" b="1" dirty="0" smtClean="0"/>
              <a:t>why pageants? 4:38; religious issues 5:00; commenting on Vince Santiago 5:50; </a:t>
            </a:r>
            <a:br>
              <a:rPr lang="en-US" sz="2200" b="1" dirty="0" smtClean="0"/>
            </a:br>
            <a:r>
              <a:rPr lang="en-US" sz="2200" b="1" dirty="0" smtClean="0"/>
              <a:t>do all members of UP </a:t>
            </a:r>
            <a:r>
              <a:rPr lang="en-US" sz="2200" b="1" dirty="0" err="1" smtClean="0"/>
              <a:t>babaylan</a:t>
            </a:r>
            <a:r>
              <a:rPr lang="en-US" sz="2200" b="1" dirty="0" smtClean="0"/>
              <a:t> look like women? 6:40; </a:t>
            </a:r>
            <a:br>
              <a:rPr lang="en-US" sz="2200" b="1" dirty="0" smtClean="0"/>
            </a:br>
            <a:r>
              <a:rPr lang="en-US" sz="2200" b="1" dirty="0" smtClean="0"/>
              <a:t>a TG pageant winner a slap in women’s faces 7:05; </a:t>
            </a:r>
            <a:br>
              <a:rPr lang="en-US" sz="2200" b="1" dirty="0" smtClean="0"/>
            </a:br>
            <a:r>
              <a:rPr lang="en-US" sz="2200" b="1" dirty="0" smtClean="0"/>
              <a:t>dormitories 8:10; TG should know their limits 8:55; fielding other questions; </a:t>
            </a:r>
            <a:br>
              <a:rPr lang="en-US" sz="2200" b="1" dirty="0" smtClean="0"/>
            </a:br>
            <a:r>
              <a:rPr lang="en-US" sz="2200" b="1" dirty="0" smtClean="0"/>
              <a:t>closing comments 12:05</a:t>
            </a:r>
            <a:endParaRPr lang="en-GB" sz="2200" b="1" dirty="0"/>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1" name="Group 10"/>
          <p:cNvGrpSpPr>
            <a:grpSpLocks/>
          </p:cNvGrpSpPr>
          <p:nvPr/>
        </p:nvGrpSpPr>
        <p:grpSpPr bwMode="auto">
          <a:xfrm>
            <a:off x="-71438" y="0"/>
            <a:ext cx="9215438" cy="6858000"/>
            <a:chOff x="-71502" y="0"/>
            <a:chExt cx="9215502" cy="6858000"/>
          </a:xfrm>
        </p:grpSpPr>
        <p:pic>
          <p:nvPicPr>
            <p:cNvPr id="14" name="Picture 13" descr="genderCopyright_Daitozen-GettyImages.jpg"/>
            <p:cNvPicPr>
              <a:picLocks noChangeAspect="1"/>
            </p:cNvPicPr>
            <p:nvPr/>
          </p:nvPicPr>
          <p:blipFill>
            <a:blip r:embed="rId2">
              <a:lum bright="34000" contrast="-56000"/>
            </a:blip>
            <a:stretch>
              <a:fillRect/>
            </a:stretch>
          </p:blipFill>
          <p:spPr>
            <a:xfrm>
              <a:off x="-71502" y="0"/>
              <a:ext cx="9215502" cy="6858000"/>
            </a:xfrm>
            <a:prstGeom prst="rect">
              <a:avLst/>
            </a:prstGeom>
            <a:effectLst>
              <a:outerShdw blurRad="50800" dist="50800" dir="5400000" algn="ctr" rotWithShape="0">
                <a:srgbClr val="000000">
                  <a:alpha val="11000"/>
                </a:srgbClr>
              </a:outerShdw>
            </a:effectLst>
          </p:spPr>
        </p:pic>
        <p:pic>
          <p:nvPicPr>
            <p:cNvPr id="15" name="Picture 14" descr="asia"/>
            <p:cNvPicPr>
              <a:picLocks noChangeAspect="1" noChangeArrowheads="1"/>
            </p:cNvPicPr>
            <p:nvPr/>
          </p:nvPicPr>
          <p:blipFill>
            <a:blip r:embed="rId3">
              <a:duotone>
                <a:schemeClr val="bg2">
                  <a:shade val="45000"/>
                  <a:satMod val="135000"/>
                </a:schemeClr>
                <a:prstClr val="white"/>
              </a:duotone>
            </a:blip>
            <a:srcRect/>
            <a:stretch>
              <a:fillRect/>
            </a:stretch>
          </p:blipFill>
          <p:spPr>
            <a:xfrm>
              <a:off x="2000232" y="1785926"/>
              <a:ext cx="4356100" cy="3405188"/>
            </a:xfrm>
            <a:prstGeom prst="rect">
              <a:avLst/>
            </a:prstGeom>
            <a:noFill/>
          </p:spPr>
        </p:pic>
      </p:grpSp>
      <p:sp>
        <p:nvSpPr>
          <p:cNvPr id="20482" name="Title 1"/>
          <p:cNvSpPr>
            <a:spLocks noGrp="1"/>
          </p:cNvSpPr>
          <p:nvPr>
            <p:ph type="title"/>
          </p:nvPr>
        </p:nvSpPr>
        <p:spPr/>
        <p:txBody>
          <a:bodyPr/>
          <a:lstStyle/>
          <a:p>
            <a:pPr eaLnBrk="1" hangingPunct="1"/>
            <a:endParaRPr lang="en-GB" smtClean="0"/>
          </a:p>
        </p:txBody>
      </p:sp>
      <p:pic>
        <p:nvPicPr>
          <p:cNvPr id="10" name="Content Placeholder 9" descr="Legaszpi.jpg"/>
          <p:cNvPicPr>
            <a:picLocks noGrp="1" noChangeAspect="1"/>
          </p:cNvPicPr>
          <p:nvPr>
            <p:ph idx="1"/>
          </p:nvPr>
        </p:nvPicPr>
        <p:blipFill>
          <a:blip r:embed="rId4"/>
          <a:srcRect/>
          <a:stretch>
            <a:fillRect/>
          </a:stretch>
        </p:blipFill>
        <p:spPr>
          <a:xfrm>
            <a:off x="-142875" y="0"/>
            <a:ext cx="4500563" cy="6858000"/>
          </a:xfrm>
        </p:spPr>
      </p:pic>
      <p:pic>
        <p:nvPicPr>
          <p:cNvPr id="20484" name="Picture 11" descr="PhilippinesOutlineMap2.gif"/>
          <p:cNvPicPr>
            <a:picLocks noChangeAspect="1"/>
          </p:cNvPicPr>
          <p:nvPr/>
        </p:nvPicPr>
        <p:blipFill>
          <a:blip r:embed="rId5">
            <a:lum bright="-34000"/>
          </a:blip>
          <a:srcRect/>
          <a:stretch>
            <a:fillRect/>
          </a:stretch>
        </p:blipFill>
        <p:spPr bwMode="auto">
          <a:xfrm>
            <a:off x="4500563" y="0"/>
            <a:ext cx="4643437" cy="6858000"/>
          </a:xfrm>
          <a:prstGeom prst="rect">
            <a:avLst/>
          </a:prstGeom>
          <a:noFill/>
          <a:ln w="9525">
            <a:noFill/>
            <a:miter lim="800000"/>
            <a:headEnd/>
            <a:tailEnd/>
          </a:ln>
        </p:spPr>
      </p:pic>
      <p:sp>
        <p:nvSpPr>
          <p:cNvPr id="7" name="Right Arrow 6"/>
          <p:cNvSpPr/>
          <p:nvPr/>
        </p:nvSpPr>
        <p:spPr>
          <a:xfrm rot="19425575">
            <a:off x="6424613" y="4686300"/>
            <a:ext cx="785812" cy="48418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rPr>
              <a:t>1565</a:t>
            </a:r>
            <a:endParaRPr lang="en-GB" b="1" dirty="0">
              <a:solidFill>
                <a:schemeClr val="tx1"/>
              </a:solidFill>
            </a:endParaRPr>
          </a:p>
        </p:txBody>
      </p:sp>
      <p:sp>
        <p:nvSpPr>
          <p:cNvPr id="8" name="Rounded Rectangle 7"/>
          <p:cNvSpPr/>
          <p:nvPr/>
        </p:nvSpPr>
        <p:spPr>
          <a:xfrm>
            <a:off x="3000375" y="0"/>
            <a:ext cx="2428875" cy="914400"/>
          </a:xfrm>
          <a:prstGeom prst="round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rPr>
              <a:t>Miguel Lopez de </a:t>
            </a:r>
            <a:r>
              <a:rPr lang="en-US" b="1" dirty="0" err="1">
                <a:solidFill>
                  <a:schemeClr val="tx1"/>
                </a:solidFill>
              </a:rPr>
              <a:t>Legazpi</a:t>
            </a:r>
            <a:r>
              <a:rPr lang="en-US" b="1" dirty="0">
                <a:solidFill>
                  <a:schemeClr val="tx1"/>
                </a:solidFill>
              </a:rPr>
              <a:t> </a:t>
            </a:r>
            <a:endParaRPr lang="en-GB" dirty="0">
              <a:solidFill>
                <a:schemeClr val="tx1"/>
              </a:solidFill>
            </a:endParaRPr>
          </a:p>
        </p:txBody>
      </p:sp>
      <p:pic>
        <p:nvPicPr>
          <p:cNvPr id="9" name="Picture 8" descr="asia.jpg"/>
          <p:cNvPicPr>
            <a:picLocks noChangeAspect="1"/>
          </p:cNvPicPr>
          <p:nvPr/>
        </p:nvPicPr>
        <p:blipFill>
          <a:blip r:embed="rId6">
            <a:duotone>
              <a:schemeClr val="accent1">
                <a:shade val="45000"/>
                <a:satMod val="135000"/>
              </a:schemeClr>
              <a:prstClr val="white"/>
            </a:duotone>
          </a:blip>
          <a:stretch>
            <a:fillRect/>
          </a:stretch>
        </p:blipFill>
        <p:spPr>
          <a:xfrm>
            <a:off x="7286637" y="0"/>
            <a:ext cx="1857363" cy="1857363"/>
          </a:xfrm>
          <a:prstGeom prst="rect">
            <a:avLst/>
          </a:prstGeom>
          <a:solidFill>
            <a:schemeClr val="tx1"/>
          </a:solidFill>
        </p:spPr>
      </p:pic>
      <p:sp>
        <p:nvSpPr>
          <p:cNvPr id="13" name="Oval 12"/>
          <p:cNvSpPr/>
          <p:nvPr/>
        </p:nvSpPr>
        <p:spPr>
          <a:xfrm>
            <a:off x="8286750" y="928688"/>
            <a:ext cx="571500" cy="571500"/>
          </a:xfrm>
          <a:prstGeom prst="ellipse">
            <a:avLst/>
          </a:prstGeom>
          <a:no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enderCopyright_Daitozen-GettyImages.jpg"/>
          <p:cNvPicPr>
            <a:picLocks noChangeAspect="1"/>
          </p:cNvPicPr>
          <p:nvPr/>
        </p:nvPicPr>
        <p:blipFill>
          <a:blip r:embed="rId2">
            <a:lum bright="6000"/>
          </a:blip>
          <a:stretch>
            <a:fillRect/>
          </a:stretch>
        </p:blipFill>
        <p:spPr>
          <a:xfrm>
            <a:off x="-36513" y="0"/>
            <a:ext cx="9217026" cy="6858000"/>
          </a:xfrm>
          <a:prstGeom prst="rect">
            <a:avLst/>
          </a:prstGeom>
          <a:effectLst>
            <a:outerShdw blurRad="50800" dist="50800" dir="5400000" algn="ctr" rotWithShape="0">
              <a:srgbClr val="000000">
                <a:alpha val="11000"/>
              </a:srgbClr>
            </a:outerShdw>
          </a:effectLst>
        </p:spPr>
      </p:pic>
      <p:sp>
        <p:nvSpPr>
          <p:cNvPr id="68610" name="Title 1"/>
          <p:cNvSpPr>
            <a:spLocks noGrp="1"/>
          </p:cNvSpPr>
          <p:nvPr>
            <p:ph type="ctrTitle"/>
          </p:nvPr>
        </p:nvSpPr>
        <p:spPr/>
        <p:txBody>
          <a:bodyPr/>
          <a:lstStyle/>
          <a:p>
            <a:pPr eaLnBrk="1" hangingPunct="1"/>
            <a:r>
              <a:rPr lang="en-US" b="1" smtClean="0">
                <a:hlinkClick r:id="rId3" action="ppaction://hlinkfile"/>
              </a:rPr>
              <a:t>Transpinay rising</a:t>
            </a:r>
            <a:r>
              <a:rPr lang="en-US" b="1" smtClean="0"/>
              <a:t> </a:t>
            </a:r>
            <a:r>
              <a:rPr lang="en-US" sz="1600" b="1" smtClean="0"/>
              <a:t>(5:30)</a:t>
            </a:r>
            <a:endParaRPr lang="en-GB" sz="1600" b="1"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GB" dirty="0"/>
          </a:p>
        </p:txBody>
      </p:sp>
      <p:pic>
        <p:nvPicPr>
          <p:cNvPr id="68612" name="Picture 4" descr="PhilippinesOutlineMap2.gif"/>
          <p:cNvPicPr>
            <a:picLocks noChangeAspect="1"/>
          </p:cNvPicPr>
          <p:nvPr/>
        </p:nvPicPr>
        <p:blipFill>
          <a:blip r:embed="rId4">
            <a:lum bright="-50000"/>
          </a:blip>
          <a:srcRect/>
          <a:stretch>
            <a:fillRect/>
          </a:stretch>
        </p:blipFill>
        <p:spPr bwMode="auto">
          <a:xfrm>
            <a:off x="6770688" y="3214688"/>
            <a:ext cx="2373312" cy="3643312"/>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endParaRPr lang="en-GB" smtClean="0"/>
          </a:p>
        </p:txBody>
      </p:sp>
      <p:pic>
        <p:nvPicPr>
          <p:cNvPr id="21506" name="Content Placeholder 3" descr="intramuros1.jpg"/>
          <p:cNvPicPr>
            <a:picLocks noGrp="1" noChangeAspect="1"/>
          </p:cNvPicPr>
          <p:nvPr>
            <p:ph idx="1"/>
          </p:nvPr>
        </p:nvPicPr>
        <p:blipFill>
          <a:blip r:embed="rId2"/>
          <a:srcRect/>
          <a:stretch>
            <a:fillRect/>
          </a:stretch>
        </p:blipFill>
        <p:spPr>
          <a:xfrm>
            <a:off x="0" y="0"/>
            <a:ext cx="9144000" cy="6858000"/>
          </a:xfrm>
        </p:spPr>
      </p:pic>
      <p:grpSp>
        <p:nvGrpSpPr>
          <p:cNvPr id="21507" name="Group 6"/>
          <p:cNvGrpSpPr>
            <a:grpSpLocks/>
          </p:cNvGrpSpPr>
          <p:nvPr/>
        </p:nvGrpSpPr>
        <p:grpSpPr bwMode="auto">
          <a:xfrm>
            <a:off x="6072188" y="2143125"/>
            <a:ext cx="3071812" cy="4714875"/>
            <a:chOff x="4786314" y="0"/>
            <a:chExt cx="4357686" cy="6858000"/>
          </a:xfrm>
        </p:grpSpPr>
        <p:pic>
          <p:nvPicPr>
            <p:cNvPr id="21509" name="Picture 4" descr="PhilippinesOutlineMap2.gif"/>
            <p:cNvPicPr>
              <a:picLocks noChangeAspect="1"/>
            </p:cNvPicPr>
            <p:nvPr/>
          </p:nvPicPr>
          <p:blipFill>
            <a:blip r:embed="rId3">
              <a:lum bright="-50000"/>
            </a:blip>
            <a:srcRect/>
            <a:stretch>
              <a:fillRect/>
            </a:stretch>
          </p:blipFill>
          <p:spPr bwMode="auto">
            <a:xfrm>
              <a:off x="4786314" y="0"/>
              <a:ext cx="4357686" cy="6858000"/>
            </a:xfrm>
            <a:prstGeom prst="rect">
              <a:avLst/>
            </a:prstGeom>
            <a:noFill/>
            <a:ln w="9525">
              <a:noFill/>
              <a:miter lim="800000"/>
              <a:headEnd/>
              <a:tailEnd/>
            </a:ln>
          </p:spPr>
        </p:pic>
        <p:sp>
          <p:nvSpPr>
            <p:cNvPr id="6" name="5-Point Star 5"/>
            <p:cNvSpPr/>
            <p:nvPr/>
          </p:nvSpPr>
          <p:spPr>
            <a:xfrm>
              <a:off x="6358234" y="2357583"/>
              <a:ext cx="427887" cy="429491"/>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00"/>
                </a:solidFill>
              </a:endParaRPr>
            </a:p>
          </p:txBody>
        </p:sp>
      </p:grpSp>
      <p:sp>
        <p:nvSpPr>
          <p:cNvPr id="8" name="Rounded Rectangle 7"/>
          <p:cNvSpPr/>
          <p:nvPr/>
        </p:nvSpPr>
        <p:spPr>
          <a:xfrm>
            <a:off x="6357938" y="214313"/>
            <a:ext cx="2286000" cy="914400"/>
          </a:xfrm>
          <a:prstGeom prst="round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err="1">
                <a:solidFill>
                  <a:schemeClr val="tx1"/>
                </a:solidFill>
              </a:rPr>
              <a:t>Intramuros</a:t>
            </a:r>
            <a:r>
              <a:rPr lang="en-US" sz="2400" b="1" dirty="0">
                <a:solidFill>
                  <a:schemeClr val="tx1"/>
                </a:solidFill>
              </a:rPr>
              <a:t>, Manila</a:t>
            </a:r>
            <a:endParaRPr lang="en-GB" sz="2400" b="1" dirty="0">
              <a:solidFill>
                <a:schemeClr val="tx1"/>
              </a:solidFill>
            </a:endParaRP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Content Placeholder 3" descr="intramuros3.jpg"/>
          <p:cNvPicPr>
            <a:picLocks noGrp="1" noChangeAspect="1"/>
          </p:cNvPicPr>
          <p:nvPr>
            <p:ph idx="1"/>
          </p:nvPr>
        </p:nvPicPr>
        <p:blipFill>
          <a:blip r:embed="rId2">
            <a:lum bright="34000" contrast="16000"/>
          </a:blip>
          <a:srcRect/>
          <a:stretch>
            <a:fillRect/>
          </a:stretch>
        </p:blipFill>
        <p:spPr>
          <a:xfrm>
            <a:off x="0" y="0"/>
            <a:ext cx="9144000" cy="6858000"/>
          </a:xfrm>
        </p:spPr>
      </p:pic>
      <p:sp>
        <p:nvSpPr>
          <p:cNvPr id="22530" name="Title 1"/>
          <p:cNvSpPr>
            <a:spLocks noGrp="1"/>
          </p:cNvSpPr>
          <p:nvPr>
            <p:ph type="title"/>
          </p:nvPr>
        </p:nvSpPr>
        <p:spPr/>
        <p:txBody>
          <a:bodyPr/>
          <a:lstStyle/>
          <a:p>
            <a:pPr eaLnBrk="1" hangingPunct="1"/>
            <a:endParaRPr lang="en-GB" smtClean="0"/>
          </a:p>
        </p:txBody>
      </p:sp>
      <p:grpSp>
        <p:nvGrpSpPr>
          <p:cNvPr id="22531" name="Group 15"/>
          <p:cNvGrpSpPr>
            <a:grpSpLocks/>
          </p:cNvGrpSpPr>
          <p:nvPr/>
        </p:nvGrpSpPr>
        <p:grpSpPr bwMode="auto">
          <a:xfrm>
            <a:off x="6072188" y="2143125"/>
            <a:ext cx="3071812" cy="4714875"/>
            <a:chOff x="4786314" y="0"/>
            <a:chExt cx="4357686" cy="6858000"/>
          </a:xfrm>
        </p:grpSpPr>
        <p:pic>
          <p:nvPicPr>
            <p:cNvPr id="22533" name="Picture 16" descr="PhilippinesOutlineMap2.gif"/>
            <p:cNvPicPr>
              <a:picLocks noChangeAspect="1"/>
            </p:cNvPicPr>
            <p:nvPr/>
          </p:nvPicPr>
          <p:blipFill>
            <a:blip r:embed="rId3">
              <a:lum bright="-50000"/>
            </a:blip>
            <a:srcRect/>
            <a:stretch>
              <a:fillRect/>
            </a:stretch>
          </p:blipFill>
          <p:spPr bwMode="auto">
            <a:xfrm>
              <a:off x="4786314" y="0"/>
              <a:ext cx="4357686" cy="6858000"/>
            </a:xfrm>
            <a:prstGeom prst="rect">
              <a:avLst/>
            </a:prstGeom>
            <a:noFill/>
            <a:ln w="9525">
              <a:noFill/>
              <a:miter lim="800000"/>
              <a:headEnd/>
              <a:tailEnd/>
            </a:ln>
          </p:spPr>
        </p:pic>
        <p:sp>
          <p:nvSpPr>
            <p:cNvPr id="18" name="5-Point Star 17"/>
            <p:cNvSpPr/>
            <p:nvPr/>
          </p:nvSpPr>
          <p:spPr>
            <a:xfrm>
              <a:off x="6358234" y="2357583"/>
              <a:ext cx="427887" cy="429491"/>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rgbClr val="FFFF00"/>
                </a:solidFill>
              </a:endParaRPr>
            </a:p>
          </p:txBody>
        </p:sp>
      </p:grpSp>
      <p:sp>
        <p:nvSpPr>
          <p:cNvPr id="7" name="Rounded Rectangle 6"/>
          <p:cNvSpPr/>
          <p:nvPr/>
        </p:nvSpPr>
        <p:spPr>
          <a:xfrm>
            <a:off x="6357938" y="214313"/>
            <a:ext cx="2286000" cy="914400"/>
          </a:xfrm>
          <a:prstGeom prst="round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err="1">
                <a:solidFill>
                  <a:schemeClr val="tx1"/>
                </a:solidFill>
              </a:rPr>
              <a:t>Intramuros</a:t>
            </a:r>
            <a:r>
              <a:rPr lang="en-US" sz="2400" b="1" dirty="0">
                <a:solidFill>
                  <a:schemeClr val="tx1"/>
                </a:solidFill>
              </a:rPr>
              <a:t>, Manila</a:t>
            </a:r>
            <a:endParaRPr lang="en-GB" sz="2400" b="1" dirty="0">
              <a:solidFill>
                <a:schemeClr val="tx1"/>
              </a:solidFill>
            </a:endParaRPr>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3" name="Group 3"/>
          <p:cNvGrpSpPr>
            <a:grpSpLocks/>
          </p:cNvGrpSpPr>
          <p:nvPr/>
        </p:nvGrpSpPr>
        <p:grpSpPr bwMode="auto">
          <a:xfrm>
            <a:off x="-71438" y="0"/>
            <a:ext cx="9215438" cy="6858000"/>
            <a:chOff x="-71502" y="0"/>
            <a:chExt cx="9215502" cy="6858000"/>
          </a:xfrm>
        </p:grpSpPr>
        <p:pic>
          <p:nvPicPr>
            <p:cNvPr id="5" name="Picture 4" descr="genderCopyright_Daitozen-GettyImages.jpg"/>
            <p:cNvPicPr>
              <a:picLocks noChangeAspect="1"/>
            </p:cNvPicPr>
            <p:nvPr/>
          </p:nvPicPr>
          <p:blipFill>
            <a:blip r:embed="rId2">
              <a:lum bright="34000" contrast="-56000"/>
            </a:blip>
            <a:stretch>
              <a:fillRect/>
            </a:stretch>
          </p:blipFill>
          <p:spPr>
            <a:xfrm>
              <a:off x="-71502" y="0"/>
              <a:ext cx="9215502" cy="6858000"/>
            </a:xfrm>
            <a:prstGeom prst="rect">
              <a:avLst/>
            </a:prstGeom>
            <a:effectLst>
              <a:outerShdw blurRad="50800" dist="50800" dir="5400000" algn="ctr" rotWithShape="0">
                <a:srgbClr val="000000">
                  <a:alpha val="11000"/>
                </a:srgbClr>
              </a:outerShdw>
            </a:effectLst>
          </p:spPr>
        </p:pic>
        <p:pic>
          <p:nvPicPr>
            <p:cNvPr id="6" name="Picture 5" descr="asia"/>
            <p:cNvPicPr>
              <a:picLocks noChangeAspect="1" noChangeArrowheads="1"/>
            </p:cNvPicPr>
            <p:nvPr/>
          </p:nvPicPr>
          <p:blipFill>
            <a:blip r:embed="rId3">
              <a:duotone>
                <a:schemeClr val="bg2">
                  <a:shade val="45000"/>
                  <a:satMod val="135000"/>
                </a:schemeClr>
                <a:prstClr val="white"/>
              </a:duotone>
            </a:blip>
            <a:srcRect/>
            <a:stretch>
              <a:fillRect/>
            </a:stretch>
          </p:blipFill>
          <p:spPr>
            <a:xfrm>
              <a:off x="2000232" y="1785926"/>
              <a:ext cx="4356100" cy="3405188"/>
            </a:xfrm>
            <a:prstGeom prst="rect">
              <a:avLst/>
            </a:prstGeom>
            <a:noFill/>
          </p:spPr>
        </p:pic>
      </p:grpSp>
      <p:sp>
        <p:nvSpPr>
          <p:cNvPr id="23554" name="Title 1"/>
          <p:cNvSpPr>
            <a:spLocks noGrp="1"/>
          </p:cNvSpPr>
          <p:nvPr>
            <p:ph type="title"/>
          </p:nvPr>
        </p:nvSpPr>
        <p:spPr>
          <a:xfrm>
            <a:off x="285750" y="0"/>
            <a:ext cx="8715375" cy="928688"/>
          </a:xfrm>
        </p:spPr>
        <p:txBody>
          <a:bodyPr/>
          <a:lstStyle/>
          <a:p>
            <a:pPr eaLnBrk="1" hangingPunct="1"/>
            <a:r>
              <a:rPr lang="en-US" sz="3600" b="1" smtClean="0"/>
              <a:t>Sexuality and gender in the islands</a:t>
            </a:r>
            <a:endParaRPr lang="en-GB" sz="3600" b="1" smtClean="0"/>
          </a:p>
        </p:txBody>
      </p:sp>
      <p:sp>
        <p:nvSpPr>
          <p:cNvPr id="3" name="Content Placeholder 2"/>
          <p:cNvSpPr>
            <a:spLocks noGrp="1"/>
          </p:cNvSpPr>
          <p:nvPr>
            <p:ph idx="1"/>
          </p:nvPr>
        </p:nvSpPr>
        <p:spPr>
          <a:xfrm>
            <a:off x="457200" y="857250"/>
            <a:ext cx="8229600" cy="6000750"/>
          </a:xfrm>
        </p:spPr>
        <p:txBody>
          <a:bodyPr rtlCol="0">
            <a:normAutofit fontScale="62500" lnSpcReduction="20000"/>
          </a:bodyPr>
          <a:lstStyle/>
          <a:p>
            <a:pPr eaLnBrk="1" fontAlgn="auto" hangingPunct="1">
              <a:spcAft>
                <a:spcPts val="0"/>
              </a:spcAft>
              <a:buFont typeface="Arial" pitchFamily="34" charset="0"/>
              <a:buChar char="•"/>
              <a:defRPr/>
            </a:pPr>
            <a:r>
              <a:rPr lang="en-US" sz="3800" b="1" dirty="0" smtClean="0"/>
              <a:t>Unfamiliar sexual and gender values:</a:t>
            </a:r>
          </a:p>
          <a:p>
            <a:pPr lvl="1" eaLnBrk="1" fontAlgn="auto" hangingPunct="1">
              <a:spcAft>
                <a:spcPts val="0"/>
              </a:spcAft>
              <a:buFont typeface="Arial" pitchFamily="34" charset="0"/>
              <a:buChar char="–"/>
              <a:defRPr/>
            </a:pPr>
            <a:r>
              <a:rPr lang="en-US" sz="3800" b="1" dirty="0" smtClean="0"/>
              <a:t>Men and women “chieftains”</a:t>
            </a:r>
          </a:p>
          <a:p>
            <a:pPr lvl="1" eaLnBrk="1" fontAlgn="auto" hangingPunct="1">
              <a:spcAft>
                <a:spcPts val="0"/>
              </a:spcAft>
              <a:buFont typeface="Arial" pitchFamily="34" charset="0"/>
              <a:buChar char="–"/>
              <a:defRPr/>
            </a:pPr>
            <a:r>
              <a:rPr lang="en-US" sz="3800" b="1" dirty="0" smtClean="0"/>
              <a:t>Virginity not valued</a:t>
            </a:r>
          </a:p>
          <a:p>
            <a:pPr lvl="1" eaLnBrk="1" fontAlgn="auto" hangingPunct="1">
              <a:spcAft>
                <a:spcPts val="0"/>
              </a:spcAft>
              <a:buFont typeface="Arial" pitchFamily="34" charset="0"/>
              <a:buChar char="–"/>
              <a:defRPr/>
            </a:pPr>
            <a:r>
              <a:rPr lang="en-US" sz="3800" b="1" dirty="0" smtClean="0"/>
              <a:t>Adultery not punished</a:t>
            </a:r>
          </a:p>
          <a:p>
            <a:pPr lvl="1" eaLnBrk="1" fontAlgn="auto" hangingPunct="1">
              <a:spcAft>
                <a:spcPts val="0"/>
              </a:spcAft>
              <a:buFont typeface="Arial" pitchFamily="34" charset="0"/>
              <a:buChar char="–"/>
              <a:defRPr/>
            </a:pPr>
            <a:r>
              <a:rPr lang="en-US" sz="3800" b="1" dirty="0" smtClean="0"/>
              <a:t>Widespread “sins against nature”, “unnatural acts”</a:t>
            </a:r>
          </a:p>
          <a:p>
            <a:pPr eaLnBrk="1" fontAlgn="auto" hangingPunct="1">
              <a:spcAft>
                <a:spcPts val="0"/>
              </a:spcAft>
              <a:buFont typeface="Arial" pitchFamily="34" charset="0"/>
              <a:buChar char="•"/>
              <a:defRPr/>
            </a:pPr>
            <a:r>
              <a:rPr lang="en-US" sz="3800" b="1" dirty="0" smtClean="0"/>
              <a:t>Unfamiliar beliefs and religious roles</a:t>
            </a:r>
          </a:p>
          <a:p>
            <a:pPr lvl="1" eaLnBrk="1" fontAlgn="auto" hangingPunct="1">
              <a:spcAft>
                <a:spcPts val="0"/>
              </a:spcAft>
              <a:buFont typeface="Arial" pitchFamily="34" charset="0"/>
              <a:buChar char="–"/>
              <a:defRPr/>
            </a:pPr>
            <a:r>
              <a:rPr lang="en-US" sz="3800" b="1" dirty="0" smtClean="0"/>
              <a:t>Animism</a:t>
            </a:r>
          </a:p>
          <a:p>
            <a:pPr lvl="1" eaLnBrk="1" fontAlgn="auto" hangingPunct="1">
              <a:spcAft>
                <a:spcPts val="0"/>
              </a:spcAft>
              <a:buFont typeface="Arial" pitchFamily="34" charset="0"/>
              <a:buChar char="–"/>
              <a:defRPr/>
            </a:pPr>
            <a:r>
              <a:rPr lang="en-US" sz="3800" b="1" dirty="0" smtClean="0"/>
              <a:t>Female shamans</a:t>
            </a:r>
          </a:p>
          <a:p>
            <a:pPr lvl="2" eaLnBrk="1" fontAlgn="auto" hangingPunct="1">
              <a:spcAft>
                <a:spcPts val="0"/>
              </a:spcAft>
              <a:buFont typeface="Arial" pitchFamily="34" charset="0"/>
              <a:buChar char="•"/>
              <a:defRPr/>
            </a:pPr>
            <a:r>
              <a:rPr lang="en-US" sz="3800" b="1" i="1" dirty="0" err="1" smtClean="0"/>
              <a:t>baylan</a:t>
            </a:r>
            <a:r>
              <a:rPr lang="en-US" sz="3800" b="1" i="1" dirty="0" smtClean="0"/>
              <a:t>, </a:t>
            </a:r>
            <a:r>
              <a:rPr lang="en-US" sz="3800" b="1" i="1" dirty="0" err="1" smtClean="0"/>
              <a:t>catalonan</a:t>
            </a:r>
            <a:endParaRPr lang="en-US" sz="3800" b="1" i="1" dirty="0" smtClean="0"/>
          </a:p>
          <a:p>
            <a:pPr lvl="2" eaLnBrk="1" fontAlgn="auto" hangingPunct="1">
              <a:spcAft>
                <a:spcPts val="0"/>
              </a:spcAft>
              <a:buFont typeface="Arial" pitchFamily="34" charset="0"/>
              <a:buChar char="•"/>
              <a:defRPr/>
            </a:pPr>
            <a:r>
              <a:rPr lang="en-US" sz="3800" b="1" dirty="0" smtClean="0"/>
              <a:t>mediating, placating, foretelling, </a:t>
            </a:r>
          </a:p>
          <a:p>
            <a:pPr lvl="2" eaLnBrk="1" fontAlgn="auto" hangingPunct="1">
              <a:spcAft>
                <a:spcPts val="0"/>
              </a:spcAft>
              <a:buFont typeface="Arial" pitchFamily="34" charset="0"/>
              <a:buChar char="•"/>
              <a:defRPr/>
            </a:pPr>
            <a:r>
              <a:rPr lang="en-US" sz="3800" b="1" dirty="0" smtClean="0"/>
              <a:t>healing, arbitrating. </a:t>
            </a:r>
          </a:p>
          <a:p>
            <a:pPr lvl="1" eaLnBrk="1" fontAlgn="auto" hangingPunct="1">
              <a:spcAft>
                <a:spcPts val="0"/>
              </a:spcAft>
              <a:buFont typeface="Arial" pitchFamily="34" charset="0"/>
              <a:buChar char="–"/>
              <a:defRPr/>
            </a:pPr>
            <a:r>
              <a:rPr lang="en-US" sz="3800" b="1" dirty="0" smtClean="0"/>
              <a:t>“Trans” shamans</a:t>
            </a:r>
          </a:p>
          <a:p>
            <a:pPr lvl="2" eaLnBrk="1" fontAlgn="auto" hangingPunct="1">
              <a:spcAft>
                <a:spcPts val="0"/>
              </a:spcAft>
              <a:buFont typeface="Arial" pitchFamily="34" charset="0"/>
              <a:buChar char="•"/>
              <a:defRPr/>
            </a:pPr>
            <a:r>
              <a:rPr lang="en-US" sz="3800" b="1" i="1" dirty="0" err="1" smtClean="0"/>
              <a:t>bayog</a:t>
            </a:r>
            <a:r>
              <a:rPr lang="en-US" sz="3800" b="1" i="1" dirty="0" smtClean="0"/>
              <a:t>, </a:t>
            </a:r>
            <a:r>
              <a:rPr lang="en-US" sz="3800" b="1" i="1" dirty="0" err="1" smtClean="0"/>
              <a:t>bayoc</a:t>
            </a:r>
            <a:r>
              <a:rPr lang="en-US" sz="3800" b="1" i="1" dirty="0" smtClean="0"/>
              <a:t>, </a:t>
            </a:r>
            <a:r>
              <a:rPr lang="en-US" sz="3800" b="1" i="1" dirty="0" err="1" smtClean="0"/>
              <a:t>asog</a:t>
            </a:r>
            <a:endParaRPr lang="en-US" sz="3800" b="1" i="1" dirty="0" smtClean="0"/>
          </a:p>
          <a:p>
            <a:pPr lvl="2" eaLnBrk="1" fontAlgn="auto" hangingPunct="1">
              <a:spcAft>
                <a:spcPts val="0"/>
              </a:spcAft>
              <a:buFont typeface="Arial" pitchFamily="34" charset="0"/>
              <a:buChar char="•"/>
              <a:defRPr/>
            </a:pPr>
            <a:r>
              <a:rPr lang="en-US" sz="3800" b="1" dirty="0" smtClean="0"/>
              <a:t>Cross-dressing, braided hair,</a:t>
            </a:r>
          </a:p>
          <a:p>
            <a:pPr lvl="2" eaLnBrk="1" fontAlgn="auto" hangingPunct="1">
              <a:spcAft>
                <a:spcPts val="0"/>
              </a:spcAft>
              <a:buFont typeface="Arial" pitchFamily="34" charset="0"/>
              <a:buChar char="•"/>
              <a:defRPr/>
            </a:pPr>
            <a:r>
              <a:rPr lang="en-US" sz="3800" b="1" dirty="0" smtClean="0"/>
              <a:t>social roles</a:t>
            </a:r>
          </a:p>
          <a:p>
            <a:pPr lvl="2" eaLnBrk="1" fontAlgn="auto" hangingPunct="1">
              <a:spcAft>
                <a:spcPts val="0"/>
              </a:spcAft>
              <a:buFont typeface="Arial" pitchFamily="34" charset="0"/>
              <a:buChar char="•"/>
              <a:defRPr/>
            </a:pPr>
            <a:r>
              <a:rPr lang="en-US" sz="3800" b="1" dirty="0" smtClean="0"/>
              <a:t>sexual roles</a:t>
            </a:r>
            <a:endParaRPr lang="en-GB" dirty="0"/>
          </a:p>
        </p:txBody>
      </p:sp>
      <p:pic>
        <p:nvPicPr>
          <p:cNvPr id="23556" name="Picture 6" descr="PhilippinesOutlineMap2.gif"/>
          <p:cNvPicPr>
            <a:picLocks noChangeAspect="1"/>
          </p:cNvPicPr>
          <p:nvPr/>
        </p:nvPicPr>
        <p:blipFill>
          <a:blip r:embed="rId4">
            <a:lum bright="-50000"/>
          </a:blip>
          <a:srcRect/>
          <a:stretch>
            <a:fillRect/>
          </a:stretch>
        </p:blipFill>
        <p:spPr bwMode="auto">
          <a:xfrm>
            <a:off x="6072188" y="2143125"/>
            <a:ext cx="3071812" cy="4714875"/>
          </a:xfrm>
          <a:prstGeom prst="rect">
            <a:avLst/>
          </a:prstGeom>
          <a:noFill/>
          <a:ln w="9525">
            <a:noFill/>
            <a:miter lim="800000"/>
            <a:headEnd/>
            <a:tailEnd/>
          </a:ln>
        </p:spPr>
      </p:pic>
      <p:sp>
        <p:nvSpPr>
          <p:cNvPr id="8" name="Rounded Rectangle 7"/>
          <p:cNvSpPr/>
          <p:nvPr/>
        </p:nvSpPr>
        <p:spPr>
          <a:xfrm rot="363427">
            <a:off x="661988" y="2836863"/>
            <a:ext cx="5143500" cy="1989137"/>
          </a:xfrm>
          <a:prstGeom prst="round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400" b="1" dirty="0">
                <a:solidFill>
                  <a:schemeClr val="tx1"/>
                </a:solidFill>
              </a:rPr>
              <a:t>[</a:t>
            </a:r>
            <a:r>
              <a:rPr lang="en-US" sz="2400" b="1" i="1" dirty="0" err="1">
                <a:solidFill>
                  <a:schemeClr val="tx1"/>
                </a:solidFill>
              </a:rPr>
              <a:t>bayog</a:t>
            </a:r>
            <a:r>
              <a:rPr lang="en-US" sz="2400" b="1" dirty="0">
                <a:solidFill>
                  <a:schemeClr val="tx1"/>
                </a:solidFill>
              </a:rPr>
              <a:t>] “marry other males and sleep with them as man and wife and have carnal knowledge”</a:t>
            </a:r>
          </a:p>
          <a:p>
            <a:pPr algn="r" fontAlgn="auto">
              <a:spcBef>
                <a:spcPts val="0"/>
              </a:spcBef>
              <a:spcAft>
                <a:spcPts val="0"/>
              </a:spcAft>
              <a:defRPr/>
            </a:pPr>
            <a:r>
              <a:rPr lang="en-US" sz="2400" b="1" dirty="0">
                <a:solidFill>
                  <a:schemeClr val="tx1"/>
                </a:solidFill>
              </a:rPr>
              <a:t> </a:t>
            </a:r>
            <a:r>
              <a:rPr lang="en-US" sz="1600" b="1" dirty="0">
                <a:solidFill>
                  <a:schemeClr val="tx1"/>
                </a:solidFill>
              </a:rPr>
              <a:t>Manila Manuscript (anonymous, ca 1590), cited in </a:t>
            </a:r>
            <a:r>
              <a:rPr lang="en-US" sz="1600" b="1" dirty="0" err="1">
                <a:solidFill>
                  <a:schemeClr val="tx1"/>
                </a:solidFill>
              </a:rPr>
              <a:t>Brewer,C</a:t>
            </a:r>
            <a:r>
              <a:rPr lang="en-US" sz="1600" b="1" dirty="0">
                <a:solidFill>
                  <a:schemeClr val="tx1"/>
                </a:solidFill>
              </a:rPr>
              <a:t>., (1999)</a:t>
            </a:r>
            <a:endParaRPr lang="en-GB" b="1"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ppt_x"/>
                                          </p:val>
                                        </p:tav>
                                        <p:tav tm="100000">
                                          <p:val>
                                            <p:strVal val="#ppt_x"/>
                                          </p:val>
                                        </p:tav>
                                      </p:tavLst>
                                    </p:anim>
                                    <p:anim calcmode="lin" valueType="num">
                                      <p:cBhvr additive="base">
                                        <p:cTn id="4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enderCopyright_Daitozen-GettyImages.jpg"/>
          <p:cNvPicPr>
            <a:picLocks noChangeAspect="1"/>
          </p:cNvPicPr>
          <p:nvPr/>
        </p:nvPicPr>
        <p:blipFill>
          <a:blip r:embed="rId2">
            <a:lum bright="34000" contrast="-56000"/>
          </a:blip>
          <a:stretch>
            <a:fillRect/>
          </a:stretch>
        </p:blipFill>
        <p:spPr>
          <a:xfrm>
            <a:off x="-36513" y="0"/>
            <a:ext cx="9217026" cy="6858000"/>
          </a:xfrm>
          <a:prstGeom prst="rect">
            <a:avLst/>
          </a:prstGeom>
          <a:effectLst>
            <a:outerShdw blurRad="50800" dist="50800" dir="5400000" algn="ctr" rotWithShape="0">
              <a:srgbClr val="000000">
                <a:alpha val="11000"/>
              </a:srgbClr>
            </a:outerShdw>
          </a:effectLst>
        </p:spPr>
      </p:pic>
      <p:sp>
        <p:nvSpPr>
          <p:cNvPr id="24578" name="Title 1"/>
          <p:cNvSpPr>
            <a:spLocks noGrp="1"/>
          </p:cNvSpPr>
          <p:nvPr>
            <p:ph type="title"/>
          </p:nvPr>
        </p:nvSpPr>
        <p:spPr/>
        <p:txBody>
          <a:bodyPr/>
          <a:lstStyle/>
          <a:p>
            <a:pPr eaLnBrk="1" hangingPunct="1"/>
            <a:endParaRPr lang="en-GB" smtClean="0"/>
          </a:p>
        </p:txBody>
      </p:sp>
      <p:pic>
        <p:nvPicPr>
          <p:cNvPr id="24579" name="Content Placeholder 3" descr="02_%20Ignacio%20de%20Santibanez%20%2C%20O_P_M_%20(1596%20-%201598).jpg"/>
          <p:cNvPicPr>
            <a:picLocks noGrp="1" noChangeAspect="1"/>
          </p:cNvPicPr>
          <p:nvPr>
            <p:ph idx="1"/>
          </p:nvPr>
        </p:nvPicPr>
        <p:blipFill>
          <a:blip r:embed="rId3"/>
          <a:srcRect/>
          <a:stretch>
            <a:fillRect/>
          </a:stretch>
        </p:blipFill>
        <p:spPr>
          <a:xfrm>
            <a:off x="0" y="0"/>
            <a:ext cx="3055938" cy="3714750"/>
          </a:xfrm>
        </p:spPr>
      </p:pic>
      <p:pic>
        <p:nvPicPr>
          <p:cNvPr id="24580" name="Picture 5" descr="Felip Pardo.jpg"/>
          <p:cNvPicPr>
            <a:picLocks noChangeAspect="1"/>
          </p:cNvPicPr>
          <p:nvPr/>
        </p:nvPicPr>
        <p:blipFill>
          <a:blip r:embed="rId4"/>
          <a:srcRect/>
          <a:stretch>
            <a:fillRect/>
          </a:stretch>
        </p:blipFill>
        <p:spPr bwMode="auto">
          <a:xfrm>
            <a:off x="6013450" y="0"/>
            <a:ext cx="3130550" cy="3714750"/>
          </a:xfrm>
          <a:prstGeom prst="rect">
            <a:avLst/>
          </a:prstGeom>
          <a:noFill/>
          <a:ln w="9525">
            <a:noFill/>
            <a:miter lim="800000"/>
            <a:headEnd/>
            <a:tailEnd/>
          </a:ln>
        </p:spPr>
      </p:pic>
      <p:pic>
        <p:nvPicPr>
          <p:cNvPr id="24581" name="Picture 8" descr="Miguel_de_Benavides.jpg"/>
          <p:cNvPicPr>
            <a:picLocks noChangeAspect="1"/>
          </p:cNvPicPr>
          <p:nvPr/>
        </p:nvPicPr>
        <p:blipFill>
          <a:blip r:embed="rId5"/>
          <a:srcRect/>
          <a:stretch>
            <a:fillRect/>
          </a:stretch>
        </p:blipFill>
        <p:spPr bwMode="auto">
          <a:xfrm>
            <a:off x="3071813" y="3027363"/>
            <a:ext cx="2928937" cy="3830637"/>
          </a:xfrm>
          <a:prstGeom prst="rect">
            <a:avLst/>
          </a:prstGeom>
          <a:noFill/>
          <a:ln w="9525">
            <a:noFill/>
            <a:miter lim="800000"/>
            <a:headEnd/>
            <a:tailEnd/>
          </a:ln>
        </p:spPr>
      </p:pic>
      <p:sp>
        <p:nvSpPr>
          <p:cNvPr id="12" name="Rounded Rectangle 11"/>
          <p:cNvSpPr/>
          <p:nvPr/>
        </p:nvSpPr>
        <p:spPr>
          <a:xfrm>
            <a:off x="3357563" y="1643063"/>
            <a:ext cx="2500312" cy="914400"/>
          </a:xfrm>
          <a:prstGeom prst="round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rPr>
              <a:t>Miguel de Benavides </a:t>
            </a:r>
          </a:p>
          <a:p>
            <a:pPr algn="ctr" fontAlgn="auto">
              <a:spcBef>
                <a:spcPts val="0"/>
              </a:spcBef>
              <a:spcAft>
                <a:spcPts val="0"/>
              </a:spcAft>
              <a:defRPr/>
            </a:pPr>
            <a:r>
              <a:rPr lang="en-US" b="1" dirty="0">
                <a:solidFill>
                  <a:schemeClr val="tx1"/>
                </a:solidFill>
              </a:rPr>
              <a:t>Archbishop of Manila,</a:t>
            </a:r>
          </a:p>
          <a:p>
            <a:pPr algn="ctr" fontAlgn="auto">
              <a:spcBef>
                <a:spcPts val="0"/>
              </a:spcBef>
              <a:spcAft>
                <a:spcPts val="0"/>
              </a:spcAft>
              <a:defRPr/>
            </a:pPr>
            <a:r>
              <a:rPr lang="en-US" b="1" dirty="0">
                <a:solidFill>
                  <a:schemeClr val="tx1"/>
                </a:solidFill>
              </a:rPr>
              <a:t>1605</a:t>
            </a:r>
            <a:endParaRPr lang="en-GB" b="1" dirty="0">
              <a:solidFill>
                <a:schemeClr val="tx1"/>
              </a:solidFill>
            </a:endParaRPr>
          </a:p>
        </p:txBody>
      </p:sp>
      <p:sp>
        <p:nvSpPr>
          <p:cNvPr id="13" name="Rounded Rectangle 12"/>
          <p:cNvSpPr/>
          <p:nvPr/>
        </p:nvSpPr>
        <p:spPr>
          <a:xfrm>
            <a:off x="6429375" y="4000500"/>
            <a:ext cx="2500313" cy="985838"/>
          </a:xfrm>
          <a:prstGeom prst="round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err="1">
                <a:solidFill>
                  <a:schemeClr val="tx1"/>
                </a:solidFill>
              </a:rPr>
              <a:t>Felip</a:t>
            </a:r>
            <a:r>
              <a:rPr lang="en-US" b="1" dirty="0">
                <a:solidFill>
                  <a:schemeClr val="tx1"/>
                </a:solidFill>
              </a:rPr>
              <a:t> </a:t>
            </a:r>
            <a:r>
              <a:rPr lang="en-US" b="1" dirty="0" err="1">
                <a:solidFill>
                  <a:schemeClr val="tx1"/>
                </a:solidFill>
              </a:rPr>
              <a:t>Pardo</a:t>
            </a:r>
            <a:r>
              <a:rPr lang="en-US" b="1" dirty="0">
                <a:solidFill>
                  <a:schemeClr val="tx1"/>
                </a:solidFill>
              </a:rPr>
              <a:t>,  </a:t>
            </a:r>
          </a:p>
          <a:p>
            <a:pPr algn="ctr" fontAlgn="auto">
              <a:spcBef>
                <a:spcPts val="0"/>
              </a:spcBef>
              <a:spcAft>
                <a:spcPts val="0"/>
              </a:spcAft>
              <a:defRPr/>
            </a:pPr>
            <a:r>
              <a:rPr lang="en-US" b="1" dirty="0">
                <a:solidFill>
                  <a:schemeClr val="tx1"/>
                </a:solidFill>
              </a:rPr>
              <a:t>Rector UST</a:t>
            </a:r>
            <a:r>
              <a:rPr lang="en-GB" b="1" dirty="0">
                <a:solidFill>
                  <a:schemeClr val="tx1"/>
                </a:solidFill>
              </a:rPr>
              <a:t>,</a:t>
            </a:r>
          </a:p>
          <a:p>
            <a:pPr algn="ctr" fontAlgn="auto">
              <a:spcBef>
                <a:spcPts val="0"/>
              </a:spcBef>
              <a:spcAft>
                <a:spcPts val="0"/>
              </a:spcAft>
              <a:defRPr/>
            </a:pPr>
            <a:r>
              <a:rPr lang="en-US" b="1" dirty="0">
                <a:solidFill>
                  <a:schemeClr val="tx1"/>
                </a:solidFill>
              </a:rPr>
              <a:t>d.1689</a:t>
            </a:r>
          </a:p>
        </p:txBody>
      </p:sp>
      <p:sp>
        <p:nvSpPr>
          <p:cNvPr id="14" name="Rounded Rectangle 13"/>
          <p:cNvSpPr/>
          <p:nvPr/>
        </p:nvSpPr>
        <p:spPr>
          <a:xfrm>
            <a:off x="285750" y="4071938"/>
            <a:ext cx="2500313" cy="914400"/>
          </a:xfrm>
          <a:prstGeom prst="round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rPr>
              <a:t>Ignacio de </a:t>
            </a:r>
            <a:r>
              <a:rPr lang="en-US" b="1" dirty="0" err="1">
                <a:solidFill>
                  <a:schemeClr val="tx1"/>
                </a:solidFill>
              </a:rPr>
              <a:t>Santibanez</a:t>
            </a:r>
            <a:r>
              <a:rPr lang="en-US" b="1" dirty="0">
                <a:solidFill>
                  <a:schemeClr val="tx1"/>
                </a:solidFill>
              </a:rPr>
              <a:t>, </a:t>
            </a:r>
          </a:p>
          <a:p>
            <a:pPr algn="ctr" fontAlgn="auto">
              <a:spcBef>
                <a:spcPts val="0"/>
              </a:spcBef>
              <a:spcAft>
                <a:spcPts val="0"/>
              </a:spcAft>
              <a:defRPr/>
            </a:pPr>
            <a:r>
              <a:rPr lang="en-US" b="1" dirty="0">
                <a:solidFill>
                  <a:schemeClr val="tx1"/>
                </a:solidFill>
              </a:rPr>
              <a:t>Archbishop of Manila, d.1598</a:t>
            </a:r>
            <a:endParaRPr lang="en-GB" b="1" dirty="0">
              <a:solidFill>
                <a:schemeClr val="tx1"/>
              </a:solidFill>
            </a:endParaRPr>
          </a:p>
        </p:txBody>
      </p:sp>
      <p:sp>
        <p:nvSpPr>
          <p:cNvPr id="10" name="Rounded Rectangle 9"/>
          <p:cNvSpPr/>
          <p:nvPr/>
        </p:nvSpPr>
        <p:spPr>
          <a:xfrm rot="21253751">
            <a:off x="2714612" y="2571744"/>
            <a:ext cx="3571900" cy="785818"/>
          </a:xfrm>
          <a:prstGeom prst="roundRect">
            <a:avLst/>
          </a:prstGeom>
          <a:blipFill>
            <a:blip r:embed="rId2">
              <a:duotone>
                <a:prstClr val="black"/>
                <a:schemeClr val="accent6">
                  <a:tint val="45000"/>
                  <a:satMod val="400000"/>
                </a:schemeClr>
              </a:duotone>
            </a:blip>
            <a:stretch>
              <a:fillRect/>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solidFill>
                  <a:schemeClr val="tx1"/>
                </a:solidFill>
              </a:rPr>
              <a:t>Focus on eradicating ‘unnatural acts’</a:t>
            </a:r>
            <a:endParaRPr lang="en-GB" sz="2800" b="1" dirty="0">
              <a:solidFill>
                <a:schemeClr val="tx1"/>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1909</TotalTime>
  <Words>1862</Words>
  <Application>Microsoft Office PowerPoint</Application>
  <PresentationFormat>On-screen Show (4:3)</PresentationFormat>
  <Paragraphs>345</Paragraphs>
  <Slides>50</Slides>
  <Notes>2</Notes>
  <HiddenSlides>1</HiddenSlides>
  <MMClips>0</MMClips>
  <ScaleCrop>false</ScaleCrop>
  <HeadingPairs>
    <vt:vector size="6" baseType="variant">
      <vt:variant>
        <vt:lpstr>Fonts Used</vt:lpstr>
      </vt:variant>
      <vt:variant>
        <vt:i4>5</vt:i4>
      </vt:variant>
      <vt:variant>
        <vt:lpstr>Design Template</vt:lpstr>
      </vt:variant>
      <vt:variant>
        <vt:i4>2</vt:i4>
      </vt:variant>
      <vt:variant>
        <vt:lpstr>Slide Titles</vt:lpstr>
      </vt:variant>
      <vt:variant>
        <vt:i4>50</vt:i4>
      </vt:variant>
    </vt:vector>
  </HeadingPairs>
  <TitlesOfParts>
    <vt:vector size="57" baseType="lpstr">
      <vt:lpstr>Arial</vt:lpstr>
      <vt:lpstr>Calibri</vt:lpstr>
      <vt:lpstr>新細明體</vt:lpstr>
      <vt:lpstr>Wingdings</vt:lpstr>
      <vt:lpstr>AngsanaUPC</vt:lpstr>
      <vt:lpstr>Office Theme</vt:lpstr>
      <vt:lpstr>Office Theme</vt:lpstr>
      <vt:lpstr>Transpinay rising (5:30)</vt:lpstr>
      <vt:lpstr>Being trans* in the Asia-Pacific:  trans* rights, trans* health,  trans* pride</vt:lpstr>
      <vt:lpstr>Slide 3</vt:lpstr>
      <vt:lpstr>Slide 4</vt:lpstr>
      <vt:lpstr>Slide 5</vt:lpstr>
      <vt:lpstr>Slide 6</vt:lpstr>
      <vt:lpstr>Slide 7</vt:lpstr>
      <vt:lpstr>Sexuality and gender in the islands</vt:lpstr>
      <vt:lpstr>Slide 9</vt:lpstr>
      <vt:lpstr>Francisco Ignacio Alcina (1668) History of the Bisayan Islands.  </vt:lpstr>
      <vt:lpstr>Slide 11</vt:lpstr>
      <vt:lpstr>Slide 12</vt:lpstr>
      <vt:lpstr>Slide 13</vt:lpstr>
      <vt:lpstr>Slide 14</vt:lpstr>
      <vt:lpstr>Slide 15</vt:lpstr>
      <vt:lpstr>Slide 16</vt:lpstr>
      <vt:lpstr>Slide 17</vt:lpstr>
      <vt:lpstr>Gender pluralism  (Peletz,M, 2006)</vt:lpstr>
      <vt:lpstr>Francisco Ignacio Alcina (1668) History of the Bisayan Islands.  </vt:lpstr>
      <vt:lpstr>Slide 20</vt:lpstr>
      <vt:lpstr>Slide 21</vt:lpstr>
      <vt:lpstr>Slide 22</vt:lpstr>
      <vt:lpstr>Slide 23</vt:lpstr>
      <vt:lpstr>Slide 24</vt:lpstr>
      <vt:lpstr>United Nations Development Programme  ‘Transgender persons, human rights and HIV vulnerability in Asia and the Pacific.’</vt:lpstr>
      <vt:lpstr>Slide 26</vt:lpstr>
      <vt:lpstr>‘Transgender persons, human rights and HIV vulnerability in Asia and the Pacific.’</vt:lpstr>
      <vt:lpstr>‘Transgender persons, human rights and HIV vulnerability in Asia and the Pacific.’</vt:lpstr>
      <vt:lpstr>‘Transgender persons, human rights and HIV vulnerability in Asia and the Pacific.’</vt:lpstr>
      <vt:lpstr>To the margins of society</vt:lpstr>
      <vt:lpstr>To the margins of society</vt:lpstr>
      <vt:lpstr>To the margins of society</vt:lpstr>
      <vt:lpstr>To the margins of society</vt:lpstr>
      <vt:lpstr>Slide 34</vt:lpstr>
      <vt:lpstr>To the margins of society</vt:lpstr>
      <vt:lpstr>To the margins of society</vt:lpstr>
      <vt:lpstr>Trans-relevant rights in ICCPR, ICESCR, CRC ?</vt:lpstr>
      <vt:lpstr>To the margins of society</vt:lpstr>
      <vt:lpstr>To the margins of society</vt:lpstr>
      <vt:lpstr>Slide 40</vt:lpstr>
      <vt:lpstr>The Stigma-Sickness Slope</vt:lpstr>
      <vt:lpstr>Slide 42</vt:lpstr>
      <vt:lpstr>Trans* action in Asia</vt:lpstr>
      <vt:lpstr>Slide 44</vt:lpstr>
      <vt:lpstr>Slide 45</vt:lpstr>
      <vt:lpstr>Slide 46</vt:lpstr>
      <vt:lpstr>‘Transgender persons, human rights and HIV vulnerability in Asia and the Pacific’ : Recommendations for research that:</vt:lpstr>
      <vt:lpstr>Thank you : sjwinter@hku.hk  Websites  http://web.hku.hk/~sjwinter/TransgenderASIA  http://web.hku.hk/~sjwinter/General </vt:lpstr>
      <vt:lpstr>“When did you first discover you were gay..?” (@3:40)   Getting the message out on ’Headstart’  (April 2012)  Pat Bringas,  President UP Babaylan (LGBT organisation),  Member UP Student Council  Section One (16m) (from 2:20, definitions; transition; 9;00 genital surgery; what makes me a woman – identity 9:54 ; documentation 12:40) and Two (14m) getting to grips with bisexual v transsexual 0:00;  fighting for pageant entry or anti-discrimination legislation 3:04;  why pageants? 4:38; religious issues 5:00; commenting on Vince Santiago 5:50;  do all members of UP babaylan look like women? 6:40;  a TG pageant winner a slap in women’s faces 7:05;  dormitories 8:10; TG should know their limits 8:55; fielding other questions;  closing comments 12:05</vt:lpstr>
      <vt:lpstr>Transpinay rising (5:30)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Being trans* in Asia.  Trans* rights, trans* health,  trans* pride</dc:title>
  <dc:creator>Sam</dc:creator>
  <cp:lastModifiedBy>Dr. Sam Winter</cp:lastModifiedBy>
  <cp:revision>59</cp:revision>
  <dcterms:created xsi:type="dcterms:W3CDTF">2012-04-23T10:47:42Z</dcterms:created>
  <dcterms:modified xsi:type="dcterms:W3CDTF">2012-05-07T07:28:42Z</dcterms:modified>
</cp:coreProperties>
</file>